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72" r:id="rId4"/>
    <p:sldId id="273" r:id="rId5"/>
    <p:sldId id="274" r:id="rId6"/>
    <p:sldId id="275" r:id="rId7"/>
    <p:sldId id="262" r:id="rId8"/>
    <p:sldId id="263" r:id="rId9"/>
    <p:sldId id="260" r:id="rId10"/>
    <p:sldId id="276" r:id="rId11"/>
    <p:sldId id="265" r:id="rId12"/>
    <p:sldId id="266" r:id="rId13"/>
    <p:sldId id="267" r:id="rId14"/>
    <p:sldId id="277" r:id="rId15"/>
    <p:sldId id="278" r:id="rId16"/>
    <p:sldId id="264" r:id="rId17"/>
    <p:sldId id="279" r:id="rId18"/>
    <p:sldId id="269" r:id="rId19"/>
    <p:sldId id="281" r:id="rId20"/>
    <p:sldId id="282" r:id="rId21"/>
    <p:sldId id="280" r:id="rId22"/>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e piglia" initials="sp" lastIdx="1" clrIdx="0">
    <p:extLst>
      <p:ext uri="{19B8F6BF-5375-455C-9EA6-DF929625EA0E}">
        <p15:presenceInfo xmlns:p15="http://schemas.microsoft.com/office/powerpoint/2012/main" userId="1ee675a0e4a81a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B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02" autoAdjust="0"/>
    <p:restoredTop sz="94660"/>
  </p:normalViewPr>
  <p:slideViewPr>
    <p:cSldViewPr snapToGrid="0">
      <p:cViewPr varScale="1">
        <p:scale>
          <a:sx n="72" d="100"/>
          <a:sy n="72" d="100"/>
        </p:scale>
        <p:origin x="7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25T15:39:36.534" idx="1">
    <p:pos x="7680" y="1"/>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dirty="0"/>
              <a:t>10/9/2024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10/9/2024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9.jp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slide" Target="slide9.xml"/><Relationship Id="rId4" Type="http://schemas.openxmlformats.org/officeDocument/2006/relationships/image" Target="../media/image15.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50.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hyperlink" Target="https://pxhere.com/fr/photo/1452967" TargetMode="Externa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slide" Target="slide9.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5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BB003-B34B-63E5-471B-A16037F98049}"/>
              </a:ext>
            </a:extLst>
          </p:cNvPr>
          <p:cNvSpPr/>
          <p:nvPr/>
        </p:nvSpPr>
        <p:spPr>
          <a:xfrm>
            <a:off x="2956407" y="330152"/>
            <a:ext cx="5934638" cy="1446550"/>
          </a:xfrm>
          <a:prstGeom prst="rect">
            <a:avLst/>
          </a:prstGeom>
          <a:noFill/>
        </p:spPr>
        <p:txBody>
          <a:bodyPr wrap="none" lIns="91440" tIns="45720" rIns="91440" bIns="45720">
            <a:spAutoFit/>
          </a:bodyPr>
          <a:lstStyle/>
          <a:p>
            <a:pPr algn="ctr"/>
            <a:r>
              <a:rPr lang="fr-FR" sz="4400" b="0" cap="none" spc="0" dirty="0">
                <a:ln w="0"/>
                <a:solidFill>
                  <a:srgbClr val="FFFF00"/>
                </a:solidFill>
                <a:effectLst>
                  <a:reflection blurRad="6350" stA="53000" endA="300" endPos="35500" dir="5400000" sy="-90000" algn="bl" rotWithShape="0"/>
                </a:effectLst>
              </a:rPr>
              <a:t>Présentation du jeu </a:t>
            </a:r>
          </a:p>
          <a:p>
            <a:pPr algn="ctr"/>
            <a:r>
              <a:rPr lang="fr-FR" sz="4400" dirty="0">
                <a:ln w="0"/>
                <a:solidFill>
                  <a:srgbClr val="FFFF00"/>
                </a:solidFill>
                <a:effectLst>
                  <a:reflection blurRad="6350" stA="53000" endA="300" endPos="35500" dir="5400000" sy="-90000" algn="bl" rotWithShape="0"/>
                </a:effectLst>
              </a:rPr>
              <a:t>« l’école de l’avenir »</a:t>
            </a:r>
            <a:endParaRPr lang="fr-FR" sz="4400" b="0" cap="none" spc="0" dirty="0">
              <a:ln w="0"/>
              <a:solidFill>
                <a:srgbClr val="FFFF00"/>
              </a:solidFill>
              <a:effectLst>
                <a:reflection blurRad="6350" stA="53000" endA="300" endPos="35500" dir="5400000" sy="-90000" algn="bl" rotWithShape="0"/>
              </a:effectLst>
            </a:endParaRPr>
          </a:p>
        </p:txBody>
      </p:sp>
      <p:pic>
        <p:nvPicPr>
          <p:cNvPr id="10" name="Image 9">
            <a:extLst>
              <a:ext uri="{FF2B5EF4-FFF2-40B4-BE49-F238E27FC236}">
                <a16:creationId xmlns:a16="http://schemas.microsoft.com/office/drawing/2014/main" id="{4F27D321-3E27-0156-8794-95D051AA6BB7}"/>
              </a:ext>
            </a:extLst>
          </p:cNvPr>
          <p:cNvPicPr>
            <a:picLocks noChangeAspect="1"/>
          </p:cNvPicPr>
          <p:nvPr/>
        </p:nvPicPr>
        <p:blipFill>
          <a:blip r:embed="rId2"/>
          <a:stretch>
            <a:fillRect/>
          </a:stretch>
        </p:blipFill>
        <p:spPr>
          <a:xfrm>
            <a:off x="8279580" y="2199077"/>
            <a:ext cx="3723862" cy="2094673"/>
          </a:xfrm>
          <a:prstGeom prst="rect">
            <a:avLst/>
          </a:prstGeom>
        </p:spPr>
      </p:pic>
      <p:pic>
        <p:nvPicPr>
          <p:cNvPr id="12" name="Image 11">
            <a:extLst>
              <a:ext uri="{FF2B5EF4-FFF2-40B4-BE49-F238E27FC236}">
                <a16:creationId xmlns:a16="http://schemas.microsoft.com/office/drawing/2014/main" id="{F1E02B4A-A2F6-E8BC-AB9D-DE245858A856}"/>
              </a:ext>
            </a:extLst>
          </p:cNvPr>
          <p:cNvPicPr>
            <a:picLocks noChangeAspect="1"/>
          </p:cNvPicPr>
          <p:nvPr/>
        </p:nvPicPr>
        <p:blipFill>
          <a:blip r:embed="rId3"/>
          <a:stretch>
            <a:fillRect/>
          </a:stretch>
        </p:blipFill>
        <p:spPr>
          <a:xfrm>
            <a:off x="8713743" y="4527573"/>
            <a:ext cx="2855536" cy="1606239"/>
          </a:xfrm>
          <a:prstGeom prst="rect">
            <a:avLst/>
          </a:prstGeom>
        </p:spPr>
      </p:pic>
      <p:pic>
        <p:nvPicPr>
          <p:cNvPr id="3" name="Image 2">
            <a:extLst>
              <a:ext uri="{FF2B5EF4-FFF2-40B4-BE49-F238E27FC236}">
                <a16:creationId xmlns:a16="http://schemas.microsoft.com/office/drawing/2014/main" id="{854A9124-60ED-4F41-35BF-40793F9CD303}"/>
              </a:ext>
            </a:extLst>
          </p:cNvPr>
          <p:cNvPicPr>
            <a:picLocks noChangeAspect="1"/>
          </p:cNvPicPr>
          <p:nvPr/>
        </p:nvPicPr>
        <p:blipFill rotWithShape="1">
          <a:blip r:embed="rId4"/>
          <a:srcRect b="21680"/>
          <a:stretch/>
        </p:blipFill>
        <p:spPr>
          <a:xfrm>
            <a:off x="1204367" y="2199077"/>
            <a:ext cx="6698570" cy="3934735"/>
          </a:xfrm>
          <a:prstGeom prst="rect">
            <a:avLst/>
          </a:prstGeom>
        </p:spPr>
      </p:pic>
    </p:spTree>
    <p:extLst>
      <p:ext uri="{BB962C8B-B14F-4D97-AF65-F5344CB8AC3E}">
        <p14:creationId xmlns:p14="http://schemas.microsoft.com/office/powerpoint/2010/main" val="1335428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50BE86-FC98-48F2-0158-B972B78C15BB}"/>
              </a:ext>
            </a:extLst>
          </p:cNvPr>
          <p:cNvSpPr/>
          <p:nvPr/>
        </p:nvSpPr>
        <p:spPr>
          <a:xfrm>
            <a:off x="3610349" y="0"/>
            <a:ext cx="4570483" cy="923330"/>
          </a:xfrm>
          <a:prstGeom prst="rect">
            <a:avLst/>
          </a:prstGeom>
          <a:noFill/>
        </p:spPr>
        <p:txBody>
          <a:bodyPr wrap="none" lIns="91440" tIns="45720" rIns="91440" bIns="45720">
            <a:spAutoFit/>
          </a:bodyPr>
          <a:lstStyle/>
          <a:p>
            <a:pPr algn="ctr"/>
            <a:r>
              <a:rPr lang="fr-FR" sz="5400" b="0" cap="none" spc="0" dirty="0">
                <a:ln w="0"/>
                <a:solidFill>
                  <a:srgbClr val="FFFF00"/>
                </a:solidFill>
                <a:effectLst>
                  <a:reflection blurRad="6350" stA="53000" endA="300" endPos="35500" dir="5400000" sy="-90000" algn="bl" rotWithShape="0"/>
                </a:effectLst>
              </a:rPr>
              <a:t>Le but du jeu</a:t>
            </a:r>
          </a:p>
        </p:txBody>
      </p:sp>
      <p:pic>
        <p:nvPicPr>
          <p:cNvPr id="22" name="Image 21">
            <a:extLst>
              <a:ext uri="{FF2B5EF4-FFF2-40B4-BE49-F238E27FC236}">
                <a16:creationId xmlns:a16="http://schemas.microsoft.com/office/drawing/2014/main" id="{1DEBB76E-8997-402B-C449-E6E125EE3CC8}"/>
              </a:ext>
            </a:extLst>
          </p:cNvPr>
          <p:cNvPicPr>
            <a:picLocks noChangeAspect="1"/>
          </p:cNvPicPr>
          <p:nvPr/>
        </p:nvPicPr>
        <p:blipFill rotWithShape="1">
          <a:blip r:embed="rId2"/>
          <a:srcRect l="20653" t="35275" r="62513" b="17933"/>
          <a:stretch/>
        </p:blipFill>
        <p:spPr>
          <a:xfrm>
            <a:off x="9739463" y="3082964"/>
            <a:ext cx="2052366" cy="3207434"/>
          </a:xfrm>
          <a:prstGeom prst="rect">
            <a:avLst/>
          </a:prstGeom>
        </p:spPr>
      </p:pic>
      <p:sp>
        <p:nvSpPr>
          <p:cNvPr id="2" name="Organigramme : Document 1">
            <a:extLst>
              <a:ext uri="{FF2B5EF4-FFF2-40B4-BE49-F238E27FC236}">
                <a16:creationId xmlns:a16="http://schemas.microsoft.com/office/drawing/2014/main" id="{ABFDD9CE-F6C8-951F-6C7B-793C3ADD73AE}"/>
              </a:ext>
            </a:extLst>
          </p:cNvPr>
          <p:cNvSpPr/>
          <p:nvPr/>
        </p:nvSpPr>
        <p:spPr>
          <a:xfrm>
            <a:off x="1726822" y="2163188"/>
            <a:ext cx="7330167" cy="2531624"/>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FF0000"/>
                </a:solidFill>
              </a:rPr>
              <a:t>L'équipe qui obtient le plus de points à la fin du temps imparti gagne la partie.</a:t>
            </a:r>
            <a:endParaRPr lang="fr-FR" b="1" dirty="0">
              <a:solidFill>
                <a:srgbClr val="FF0000"/>
              </a:solidFill>
            </a:endParaRPr>
          </a:p>
        </p:txBody>
      </p:sp>
    </p:spTree>
    <p:extLst>
      <p:ext uri="{BB962C8B-B14F-4D97-AF65-F5344CB8AC3E}">
        <p14:creationId xmlns:p14="http://schemas.microsoft.com/office/powerpoint/2010/main" val="5960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A0E39-434E-A92F-86D2-DDEC4521710E}"/>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dirty="0">
                <a:ln w="0"/>
                <a:solidFill>
                  <a:srgbClr val="FFFF00"/>
                </a:solidFill>
                <a:effectLst>
                  <a:reflection blurRad="6350" stA="53000" endA="300" endPos="35500" dir="5400000" sy="-90000" algn="bl" rotWithShape="0"/>
                </a:effectLst>
              </a:rPr>
              <a:t>Comment pose t-on les cartes</a:t>
            </a:r>
            <a:r>
              <a:rPr lang="fr-FR" sz="4800" b="0" cap="none" spc="0" dirty="0">
                <a:ln w="0"/>
                <a:solidFill>
                  <a:srgbClr val="FFFF00"/>
                </a:solidFill>
                <a:effectLst>
                  <a:reflection blurRad="6350" stA="53000" endA="300" endPos="35500" dir="5400000" sy="-90000" algn="bl" rotWithShape="0"/>
                </a:effectLst>
              </a:rPr>
              <a:t> »</a:t>
            </a:r>
          </a:p>
        </p:txBody>
      </p:sp>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9" name="Image 8">
            <a:extLst>
              <a:ext uri="{FF2B5EF4-FFF2-40B4-BE49-F238E27FC236}">
                <a16:creationId xmlns:a16="http://schemas.microsoft.com/office/drawing/2014/main" id="{C91BF75B-C046-E423-9B43-AD756D8FE657}"/>
              </a:ext>
            </a:extLst>
          </p:cNvPr>
          <p:cNvPicPr>
            <a:picLocks noChangeAspect="1"/>
          </p:cNvPicPr>
          <p:nvPr/>
        </p:nvPicPr>
        <p:blipFill>
          <a:blip r:embed="rId2"/>
          <a:stretch>
            <a:fillRect/>
          </a:stretch>
        </p:blipFill>
        <p:spPr>
          <a:xfrm>
            <a:off x="2289038" y="1762539"/>
            <a:ext cx="6997147" cy="3935895"/>
          </a:xfrm>
          <a:prstGeom prst="rect">
            <a:avLst/>
          </a:prstGeom>
        </p:spPr>
      </p:pic>
      <p:pic>
        <p:nvPicPr>
          <p:cNvPr id="12" name="Image 11">
            <a:extLst>
              <a:ext uri="{FF2B5EF4-FFF2-40B4-BE49-F238E27FC236}">
                <a16:creationId xmlns:a16="http://schemas.microsoft.com/office/drawing/2014/main" id="{3F517632-9A6B-E321-4774-E804FD6D2169}"/>
              </a:ext>
            </a:extLst>
          </p:cNvPr>
          <p:cNvPicPr>
            <a:picLocks noChangeAspect="1"/>
          </p:cNvPicPr>
          <p:nvPr/>
        </p:nvPicPr>
        <p:blipFill>
          <a:blip r:embed="rId3"/>
          <a:stretch>
            <a:fillRect/>
          </a:stretch>
        </p:blipFill>
        <p:spPr>
          <a:xfrm rot="5400000">
            <a:off x="9308850" y="2842490"/>
            <a:ext cx="2544450" cy="1431253"/>
          </a:xfrm>
          <a:prstGeom prst="rect">
            <a:avLst/>
          </a:prstGeom>
        </p:spPr>
      </p:pic>
      <mc:AlternateContent xmlns:mc="http://schemas.openxmlformats.org/markup-compatibility/2006" xmlns:pslz="http://schemas.microsoft.com/office/powerpoint/2016/slidezoom">
        <mc:Choice Requires="pslz">
          <p:graphicFrame>
            <p:nvGraphicFramePr>
              <p:cNvPr id="14" name="Zoom de diapositive 13">
                <a:extLst>
                  <a:ext uri="{FF2B5EF4-FFF2-40B4-BE49-F238E27FC236}">
                    <a16:creationId xmlns:a16="http://schemas.microsoft.com/office/drawing/2014/main" id="{4CF4F7B1-D93C-9256-A3CC-B9226CB28387}"/>
                  </a:ext>
                </a:extLst>
              </p:cNvPr>
              <p:cNvGraphicFramePr>
                <a:graphicFrameLocks noChangeAspect="1"/>
              </p:cNvGraphicFramePr>
              <p:nvPr/>
            </p:nvGraphicFramePr>
            <p:xfrm>
              <a:off x="2589567" y="4065248"/>
              <a:ext cx="707310" cy="397862"/>
            </p:xfrm>
            <a:graphic>
              <a:graphicData uri="http://schemas.microsoft.com/office/powerpoint/2016/slidezoom">
                <pslz:sldZm>
                  <pslz:sldZmObj sldId="260" cId="1590727299">
                    <pslz:zmPr id="{62A8D478-84CA-41F5-9F15-C611463F9DF5}" returnToParent="0" transitionDur="1000">
                      <p166:blipFill xmlns:p166="http://schemas.microsoft.com/office/powerpoint/2016/6/main">
                        <a:blip r:embed="rId4"/>
                        <a:stretch>
                          <a:fillRect/>
                        </a:stretch>
                      </p166:blipFill>
                      <p166:spPr xmlns:p166="http://schemas.microsoft.com/office/powerpoint/2016/6/main">
                        <a:xfrm>
                          <a:off x="0" y="0"/>
                          <a:ext cx="707310" cy="397862"/>
                        </a:xfrm>
                        <a:prstGeom prst="rect">
                          <a:avLst/>
                        </a:prstGeom>
                        <a:ln w="3175">
                          <a:solidFill>
                            <a:prstClr val="ltGray"/>
                          </a:solidFill>
                        </a:ln>
                      </p166:spPr>
                    </pslz:zmPr>
                  </pslz:sldZmObj>
                </pslz:sldZm>
              </a:graphicData>
            </a:graphic>
          </p:graphicFrame>
        </mc:Choice>
        <mc:Fallback xmlns="">
          <p:pic>
            <p:nvPicPr>
              <p:cNvPr id="14" name="Zoom de diapositive 13">
                <a:hlinkClick r:id="rId5" action="ppaction://hlinksldjump"/>
                <a:extLst>
                  <a:ext uri="{FF2B5EF4-FFF2-40B4-BE49-F238E27FC236}">
                    <a16:creationId xmlns:a16="http://schemas.microsoft.com/office/drawing/2014/main" id="{4CF4F7B1-D93C-9256-A3CC-B9226CB28387}"/>
                  </a:ext>
                </a:extLst>
              </p:cNvPr>
              <p:cNvPicPr>
                <a:picLocks noGrp="1" noRot="1" noChangeAspect="1" noMove="1" noResize="1" noEditPoints="1" noAdjustHandles="1" noChangeArrowheads="1" noChangeShapeType="1"/>
              </p:cNvPicPr>
              <p:nvPr/>
            </p:nvPicPr>
            <p:blipFill>
              <a:blip r:embed="rId6"/>
              <a:stretch>
                <a:fillRect/>
              </a:stretch>
            </p:blipFill>
            <p:spPr>
              <a:xfrm>
                <a:off x="2589567" y="4065248"/>
                <a:ext cx="707310" cy="39786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E0756D02-7EFB-511C-4C08-54B1D53B9986}"/>
                  </a:ext>
                </a:extLst>
              </p:cNvPr>
              <p:cNvGraphicFramePr>
                <a:graphicFrameLocks noChangeAspect="1"/>
              </p:cNvGraphicFramePr>
              <p:nvPr>
                <p:extLst>
                  <p:ext uri="{D42A27DB-BD31-4B8C-83A1-F6EECF244321}">
                    <p14:modId xmlns:p14="http://schemas.microsoft.com/office/powerpoint/2010/main" val="3689692496"/>
                  </p:ext>
                </p:extLst>
              </p:nvPr>
            </p:nvGraphicFramePr>
            <p:xfrm>
              <a:off x="5173981" y="3429000"/>
              <a:ext cx="922019" cy="646331"/>
            </p:xfrm>
            <a:graphic>
              <a:graphicData uri="http://schemas.microsoft.com/office/powerpoint/2016/slidezoom">
                <pslz:sldZm>
                  <pslz:sldZmObj sldId="266" cId="2858443062">
                    <pslz:zmPr id="{A7DE15B6-A505-4600-A8E3-B42A16E3427C}" returnToParent="0" transitionDur="1000">
                      <p166:blipFill xmlns:p166="http://schemas.microsoft.com/office/powerpoint/2016/6/main">
                        <a:blip r:embed="rId7"/>
                        <a:stretch>
                          <a:fillRect/>
                        </a:stretch>
                      </p166:blipFill>
                      <p166:spPr xmlns:p166="http://schemas.microsoft.com/office/powerpoint/2016/6/main">
                        <a:xfrm>
                          <a:off x="0" y="0"/>
                          <a:ext cx="922019" cy="646331"/>
                        </a:xfrm>
                        <a:prstGeom prst="rect">
                          <a:avLst/>
                        </a:prstGeom>
                        <a:ln w="3175">
                          <a:solidFill>
                            <a:prstClr val="ltGray"/>
                          </a:solidFill>
                        </a:ln>
                      </p166:spPr>
                    </pslz:zmPr>
                  </pslz:sldZmObj>
                </pslz:sldZm>
              </a:graphicData>
            </a:graphic>
          </p:graphicFrame>
        </mc:Choice>
        <mc:Fallback xmlns="">
          <p:pic>
            <p:nvPicPr>
              <p:cNvPr id="5" name="Zoom de diapositive 4">
                <a:hlinkClick r:id="rId8" action="ppaction://hlinksldjump"/>
                <a:extLst>
                  <a:ext uri="{FF2B5EF4-FFF2-40B4-BE49-F238E27FC236}">
                    <a16:creationId xmlns:a16="http://schemas.microsoft.com/office/drawing/2014/main" id="{E0756D02-7EFB-511C-4C08-54B1D53B9986}"/>
                  </a:ext>
                </a:extLst>
              </p:cNvPr>
              <p:cNvPicPr>
                <a:picLocks noGrp="1" noRot="1" noChangeAspect="1" noMove="1" noResize="1" noEditPoints="1" noAdjustHandles="1" noChangeArrowheads="1" noChangeShapeType="1"/>
              </p:cNvPicPr>
              <p:nvPr/>
            </p:nvPicPr>
            <p:blipFill>
              <a:blip r:embed="rId9"/>
              <a:stretch>
                <a:fillRect/>
              </a:stretch>
            </p:blipFill>
            <p:spPr>
              <a:xfrm>
                <a:off x="5173981" y="3429000"/>
                <a:ext cx="922019" cy="646331"/>
              </a:xfrm>
              <a:prstGeom prst="rect">
                <a:avLst/>
              </a:prstGeom>
              <a:ln w="3175">
                <a:solidFill>
                  <a:prstClr val="ltGray"/>
                </a:solidFill>
              </a:ln>
            </p:spPr>
          </p:pic>
        </mc:Fallback>
      </mc:AlternateContent>
    </p:spTree>
    <p:extLst>
      <p:ext uri="{BB962C8B-B14F-4D97-AF65-F5344CB8AC3E}">
        <p14:creationId xmlns:p14="http://schemas.microsoft.com/office/powerpoint/2010/main" val="3676840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12" name="Image 11">
            <a:extLst>
              <a:ext uri="{FF2B5EF4-FFF2-40B4-BE49-F238E27FC236}">
                <a16:creationId xmlns:a16="http://schemas.microsoft.com/office/drawing/2014/main" id="{3F517632-9A6B-E321-4774-E804FD6D2169}"/>
              </a:ext>
            </a:extLst>
          </p:cNvPr>
          <p:cNvPicPr>
            <a:picLocks noChangeAspect="1"/>
          </p:cNvPicPr>
          <p:nvPr/>
        </p:nvPicPr>
        <p:blipFill>
          <a:blip r:embed="rId2"/>
          <a:stretch>
            <a:fillRect/>
          </a:stretch>
        </p:blipFill>
        <p:spPr>
          <a:xfrm rot="5400000">
            <a:off x="9308850" y="2842490"/>
            <a:ext cx="2544450" cy="1431253"/>
          </a:xfrm>
          <a:prstGeom prst="rect">
            <a:avLst/>
          </a:prstGeom>
        </p:spPr>
      </p:pic>
      <mc:AlternateContent xmlns:mc="http://schemas.openxmlformats.org/markup-compatibility/2006" xmlns:pslz="http://schemas.microsoft.com/office/powerpoint/2016/slidezoom">
        <mc:Choice Requires="pslz">
          <p:graphicFrame>
            <p:nvGraphicFramePr>
              <p:cNvPr id="14" name="Zoom de diapositive 13">
                <a:extLst>
                  <a:ext uri="{FF2B5EF4-FFF2-40B4-BE49-F238E27FC236}">
                    <a16:creationId xmlns:a16="http://schemas.microsoft.com/office/drawing/2014/main" id="{4CF4F7B1-D93C-9256-A3CC-B9226CB28387}"/>
                  </a:ext>
                </a:extLst>
              </p:cNvPr>
              <p:cNvGraphicFramePr>
                <a:graphicFrameLocks noChangeAspect="1"/>
              </p:cNvGraphicFramePr>
              <p:nvPr/>
            </p:nvGraphicFramePr>
            <p:xfrm>
              <a:off x="2589567" y="4065248"/>
              <a:ext cx="707310" cy="397862"/>
            </p:xfrm>
            <a:graphic>
              <a:graphicData uri="http://schemas.microsoft.com/office/powerpoint/2016/slidezoom">
                <pslz:sldZm>
                  <pslz:sldZmObj sldId="260" cId="1590727299">
                    <pslz:zmPr id="{62A8D478-84CA-41F5-9F15-C611463F9DF5}" returnToParent="0" transitionDur="1000">
                      <p166:blipFill xmlns:p166="http://schemas.microsoft.com/office/powerpoint/2016/6/main">
                        <a:blip r:embed="rId3"/>
                        <a:stretch>
                          <a:fillRect/>
                        </a:stretch>
                      </p166:blipFill>
                      <p166:spPr xmlns:p166="http://schemas.microsoft.com/office/powerpoint/2016/6/main">
                        <a:xfrm>
                          <a:off x="0" y="0"/>
                          <a:ext cx="707310" cy="397862"/>
                        </a:xfrm>
                        <a:prstGeom prst="rect">
                          <a:avLst/>
                        </a:prstGeom>
                        <a:ln w="3175">
                          <a:solidFill>
                            <a:prstClr val="ltGray"/>
                          </a:solidFill>
                        </a:ln>
                      </p166:spPr>
                    </pslz:zmPr>
                  </pslz:sldZmObj>
                </pslz:sldZm>
              </a:graphicData>
            </a:graphic>
          </p:graphicFrame>
        </mc:Choice>
        <mc:Fallback xmlns="">
          <p:pic>
            <p:nvPicPr>
              <p:cNvPr id="14" name="Zoom de diapositive 13">
                <a:hlinkClick r:id="rId4" action="ppaction://hlinksldjump"/>
                <a:extLst>
                  <a:ext uri="{FF2B5EF4-FFF2-40B4-BE49-F238E27FC236}">
                    <a16:creationId xmlns:a16="http://schemas.microsoft.com/office/drawing/2014/main" id="{4CF4F7B1-D93C-9256-A3CC-B9226CB28387}"/>
                  </a:ext>
                </a:extLst>
              </p:cNvPr>
              <p:cNvPicPr>
                <a:picLocks noGrp="1" noRot="1" noChangeAspect="1" noMove="1" noResize="1" noEditPoints="1" noAdjustHandles="1" noChangeArrowheads="1" noChangeShapeType="1"/>
              </p:cNvPicPr>
              <p:nvPr/>
            </p:nvPicPr>
            <p:blipFill>
              <a:blip r:embed="rId5"/>
              <a:stretch>
                <a:fillRect/>
              </a:stretch>
            </p:blipFill>
            <p:spPr>
              <a:xfrm>
                <a:off x="2589567" y="4065248"/>
                <a:ext cx="707310" cy="397862"/>
              </a:xfrm>
              <a:prstGeom prst="rect">
                <a:avLst/>
              </a:prstGeom>
              <a:ln w="3175">
                <a:solidFill>
                  <a:prstClr val="ltGray"/>
                </a:solidFill>
              </a:ln>
            </p:spPr>
          </p:pic>
        </mc:Fallback>
      </mc:AlternateContent>
      <p:pic>
        <p:nvPicPr>
          <p:cNvPr id="5" name="Image 4">
            <a:extLst>
              <a:ext uri="{FF2B5EF4-FFF2-40B4-BE49-F238E27FC236}">
                <a16:creationId xmlns:a16="http://schemas.microsoft.com/office/drawing/2014/main" id="{0B077885-488B-6396-9559-5949C49DDD3D}"/>
              </a:ext>
            </a:extLst>
          </p:cNvPr>
          <p:cNvPicPr>
            <a:picLocks noChangeAspect="1"/>
          </p:cNvPicPr>
          <p:nvPr/>
        </p:nvPicPr>
        <p:blipFill rotWithShape="1">
          <a:blip r:embed="rId6"/>
          <a:srcRect l="6480" t="18213" r="11808" b="12226"/>
          <a:stretch/>
        </p:blipFill>
        <p:spPr>
          <a:xfrm>
            <a:off x="117585" y="379828"/>
            <a:ext cx="11809938" cy="6302326"/>
          </a:xfrm>
          <a:prstGeom prst="rect">
            <a:avLst/>
          </a:prstGeom>
        </p:spPr>
      </p:pic>
      <p:sp>
        <p:nvSpPr>
          <p:cNvPr id="6" name="Rectangle 5">
            <a:extLst>
              <a:ext uri="{FF2B5EF4-FFF2-40B4-BE49-F238E27FC236}">
                <a16:creationId xmlns:a16="http://schemas.microsoft.com/office/drawing/2014/main" id="{12AD0B77-6567-5D5D-1D76-9BBB4C680F30}"/>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dirty="0">
                <a:ln w="0"/>
                <a:solidFill>
                  <a:srgbClr val="FFFF00"/>
                </a:solidFill>
                <a:effectLst>
                  <a:reflection blurRad="6350" stA="53000" endA="300" endPos="35500" dir="5400000" sy="-90000" algn="bl" rotWithShape="0"/>
                </a:effectLst>
              </a:rPr>
              <a:t>Comment pose t-on les cartes</a:t>
            </a:r>
            <a:r>
              <a:rPr lang="fr-FR" sz="4800" b="0" cap="none" spc="0" dirty="0">
                <a:ln w="0"/>
                <a:solidFill>
                  <a:srgbClr val="FFFF00"/>
                </a:solidFill>
                <a:effectLst>
                  <a:reflection blurRad="6350" stA="53000" endA="300" endPos="35500" dir="5400000" sy="-90000" algn="bl" rotWithShape="0"/>
                </a:effectLst>
              </a:rPr>
              <a:t> »</a:t>
            </a:r>
          </a:p>
        </p:txBody>
      </p:sp>
      <p:pic>
        <p:nvPicPr>
          <p:cNvPr id="11" name="Image 10">
            <a:extLst>
              <a:ext uri="{FF2B5EF4-FFF2-40B4-BE49-F238E27FC236}">
                <a16:creationId xmlns:a16="http://schemas.microsoft.com/office/drawing/2014/main" id="{A8A3DA9E-D8AC-DFDF-F025-C70B6839366C}"/>
              </a:ext>
            </a:extLst>
          </p:cNvPr>
          <p:cNvPicPr>
            <a:picLocks noChangeAspect="1"/>
          </p:cNvPicPr>
          <p:nvPr/>
        </p:nvPicPr>
        <p:blipFill rotWithShape="1">
          <a:blip r:embed="rId7"/>
          <a:srcRect t="26752" r="10889" b="16723"/>
          <a:stretch/>
        </p:blipFill>
        <p:spPr>
          <a:xfrm>
            <a:off x="6263574" y="3524172"/>
            <a:ext cx="5550002" cy="1980242"/>
          </a:xfrm>
          <a:prstGeom prst="rect">
            <a:avLst/>
          </a:prstGeom>
          <a:effectLst>
            <a:glow rad="127000">
              <a:srgbClr val="FFFF00"/>
            </a:glow>
            <a:softEdge rad="0"/>
          </a:effectLst>
        </p:spPr>
      </p:pic>
      <p:sp>
        <p:nvSpPr>
          <p:cNvPr id="13" name="ZoneTexte 12">
            <a:extLst>
              <a:ext uri="{FF2B5EF4-FFF2-40B4-BE49-F238E27FC236}">
                <a16:creationId xmlns:a16="http://schemas.microsoft.com/office/drawing/2014/main" id="{3ED1EB0C-37D2-79DF-72A7-68BBDCD58F99}"/>
              </a:ext>
            </a:extLst>
          </p:cNvPr>
          <p:cNvSpPr txBox="1"/>
          <p:nvPr/>
        </p:nvSpPr>
        <p:spPr>
          <a:xfrm>
            <a:off x="1420837" y="1069145"/>
            <a:ext cx="9946202" cy="461665"/>
          </a:xfrm>
          <a:prstGeom prst="rect">
            <a:avLst/>
          </a:prstGeom>
          <a:solidFill>
            <a:schemeClr val="tx1"/>
          </a:solidFill>
        </p:spPr>
        <p:txBody>
          <a:bodyPr wrap="square" rtlCol="0">
            <a:spAutoFit/>
          </a:bodyPr>
          <a:lstStyle/>
          <a:p>
            <a:r>
              <a:rPr lang="fr-FR" sz="2400" b="1" dirty="0">
                <a:solidFill>
                  <a:schemeClr val="bg1"/>
                </a:solidFill>
              </a:rPr>
              <a:t>1</a:t>
            </a:r>
            <a:r>
              <a:rPr lang="fr-FR" sz="2400" b="1" baseline="30000" dirty="0">
                <a:solidFill>
                  <a:schemeClr val="bg1"/>
                </a:solidFill>
              </a:rPr>
              <a:t>ère</a:t>
            </a:r>
            <a:r>
              <a:rPr lang="fr-FR" sz="2400" b="1" dirty="0">
                <a:solidFill>
                  <a:schemeClr val="bg1"/>
                </a:solidFill>
              </a:rPr>
              <a:t> solution : poser les cartes en fonction du pion choisi </a:t>
            </a:r>
          </a:p>
        </p:txBody>
      </p:sp>
      <p:sp>
        <p:nvSpPr>
          <p:cNvPr id="15" name="Ellipse 14">
            <a:extLst>
              <a:ext uri="{FF2B5EF4-FFF2-40B4-BE49-F238E27FC236}">
                <a16:creationId xmlns:a16="http://schemas.microsoft.com/office/drawing/2014/main" id="{A5445300-57E8-71C9-EBF7-4141D7FB0DB9}"/>
              </a:ext>
            </a:extLst>
          </p:cNvPr>
          <p:cNvSpPr/>
          <p:nvPr/>
        </p:nvSpPr>
        <p:spPr>
          <a:xfrm>
            <a:off x="5317898" y="4583114"/>
            <a:ext cx="707310" cy="646331"/>
          </a:xfrm>
          <a:prstGeom prst="ellipse">
            <a:avLst/>
          </a:prstGeom>
          <a:solidFill>
            <a:srgbClr val="FFFF00">
              <a:alpha val="0"/>
            </a:srgbClr>
          </a:solidFill>
          <a:effectLst>
            <a:glow rad="127000">
              <a:schemeClr val="accent1">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BFB1CEF0-DD8F-AA16-232C-F9EE678DE732}"/>
              </a:ext>
            </a:extLst>
          </p:cNvPr>
          <p:cNvGrpSpPr/>
          <p:nvPr/>
        </p:nvGrpSpPr>
        <p:grpSpPr>
          <a:xfrm>
            <a:off x="10554943" y="3283095"/>
            <a:ext cx="1241722" cy="2179853"/>
            <a:chOff x="10362499" y="3222195"/>
            <a:chExt cx="1241722" cy="2179853"/>
          </a:xfrm>
        </p:grpSpPr>
        <p:sp>
          <p:nvSpPr>
            <p:cNvPr id="17" name="Flèche : virage 16">
              <a:extLst>
                <a:ext uri="{FF2B5EF4-FFF2-40B4-BE49-F238E27FC236}">
                  <a16:creationId xmlns:a16="http://schemas.microsoft.com/office/drawing/2014/main" id="{14DE4FEF-F6A4-00B7-53F6-CFDA8B6F6488}"/>
                </a:ext>
              </a:extLst>
            </p:cNvPr>
            <p:cNvSpPr/>
            <p:nvPr/>
          </p:nvSpPr>
          <p:spPr>
            <a:xfrm>
              <a:off x="10816431" y="3222195"/>
              <a:ext cx="787790" cy="659796"/>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Signe de multiplication 17">
              <a:extLst>
                <a:ext uri="{FF2B5EF4-FFF2-40B4-BE49-F238E27FC236}">
                  <a16:creationId xmlns:a16="http://schemas.microsoft.com/office/drawing/2014/main" id="{C5F86C95-0D4F-92F0-3D23-87867922AB35}"/>
                </a:ext>
              </a:extLst>
            </p:cNvPr>
            <p:cNvSpPr/>
            <p:nvPr/>
          </p:nvSpPr>
          <p:spPr>
            <a:xfrm>
              <a:off x="10362499" y="3598814"/>
              <a:ext cx="1074381" cy="180323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llipse 19">
            <a:extLst>
              <a:ext uri="{FF2B5EF4-FFF2-40B4-BE49-F238E27FC236}">
                <a16:creationId xmlns:a16="http://schemas.microsoft.com/office/drawing/2014/main" id="{71AA263C-D9D5-1213-9A75-961385467D68}"/>
              </a:ext>
            </a:extLst>
          </p:cNvPr>
          <p:cNvSpPr/>
          <p:nvPr/>
        </p:nvSpPr>
        <p:spPr>
          <a:xfrm>
            <a:off x="10358521" y="3267305"/>
            <a:ext cx="1537622" cy="2359855"/>
          </a:xfrm>
          <a:prstGeom prst="ellipse">
            <a:avLst/>
          </a:prstGeom>
          <a:solidFill>
            <a:srgbClr val="FFFF00">
              <a:alpha val="0"/>
            </a:srgbClr>
          </a:solidFill>
          <a:effectLst>
            <a:glow rad="127000">
              <a:schemeClr val="accent1">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haut 20">
            <a:extLst>
              <a:ext uri="{FF2B5EF4-FFF2-40B4-BE49-F238E27FC236}">
                <a16:creationId xmlns:a16="http://schemas.microsoft.com/office/drawing/2014/main" id="{B4CB32CB-99B1-90F5-F6E9-E07EC7254C6C}"/>
              </a:ext>
            </a:extLst>
          </p:cNvPr>
          <p:cNvSpPr/>
          <p:nvPr/>
        </p:nvSpPr>
        <p:spPr>
          <a:xfrm>
            <a:off x="5371157" y="4583114"/>
            <a:ext cx="157008" cy="44316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BC139DBA-C9F7-CC70-E8FD-609E232FF205}"/>
              </a:ext>
            </a:extLst>
          </p:cNvPr>
          <p:cNvSpPr/>
          <p:nvPr/>
        </p:nvSpPr>
        <p:spPr>
          <a:xfrm>
            <a:off x="9257896" y="3384241"/>
            <a:ext cx="1537622" cy="2359855"/>
          </a:xfrm>
          <a:prstGeom prst="ellipse">
            <a:avLst/>
          </a:prstGeom>
          <a:solidFill>
            <a:srgbClr val="FFFF00">
              <a:alpha val="0"/>
            </a:srgbClr>
          </a:solidFill>
          <a:effectLst>
            <a:glow rad="127000">
              <a:schemeClr val="accent1">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3" name="Groupe 22">
            <a:extLst>
              <a:ext uri="{FF2B5EF4-FFF2-40B4-BE49-F238E27FC236}">
                <a16:creationId xmlns:a16="http://schemas.microsoft.com/office/drawing/2014/main" id="{D3C66C63-E09A-21BB-6EBF-447C0861B58C}"/>
              </a:ext>
            </a:extLst>
          </p:cNvPr>
          <p:cNvGrpSpPr/>
          <p:nvPr/>
        </p:nvGrpSpPr>
        <p:grpSpPr>
          <a:xfrm>
            <a:off x="9456391" y="3357305"/>
            <a:ext cx="1241722" cy="2179853"/>
            <a:chOff x="10362499" y="3222195"/>
            <a:chExt cx="1241722" cy="2179853"/>
          </a:xfrm>
        </p:grpSpPr>
        <p:sp>
          <p:nvSpPr>
            <p:cNvPr id="24" name="Flèche : virage 23">
              <a:extLst>
                <a:ext uri="{FF2B5EF4-FFF2-40B4-BE49-F238E27FC236}">
                  <a16:creationId xmlns:a16="http://schemas.microsoft.com/office/drawing/2014/main" id="{B5694FE4-6767-8429-3A1D-146E8A783F38}"/>
                </a:ext>
              </a:extLst>
            </p:cNvPr>
            <p:cNvSpPr/>
            <p:nvPr/>
          </p:nvSpPr>
          <p:spPr>
            <a:xfrm>
              <a:off x="10816431" y="3222195"/>
              <a:ext cx="787790" cy="659796"/>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Signe de multiplication 24">
              <a:extLst>
                <a:ext uri="{FF2B5EF4-FFF2-40B4-BE49-F238E27FC236}">
                  <a16:creationId xmlns:a16="http://schemas.microsoft.com/office/drawing/2014/main" id="{9F97B834-93DC-5AB7-B306-70D343A949B4}"/>
                </a:ext>
              </a:extLst>
            </p:cNvPr>
            <p:cNvSpPr/>
            <p:nvPr/>
          </p:nvSpPr>
          <p:spPr>
            <a:xfrm>
              <a:off x="10362499" y="3598814"/>
              <a:ext cx="1074381" cy="180323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ZoneTexte 25">
            <a:extLst>
              <a:ext uri="{FF2B5EF4-FFF2-40B4-BE49-F238E27FC236}">
                <a16:creationId xmlns:a16="http://schemas.microsoft.com/office/drawing/2014/main" id="{729705F2-2C10-2E10-6330-73D31E6DAC3A}"/>
              </a:ext>
            </a:extLst>
          </p:cNvPr>
          <p:cNvSpPr txBox="1"/>
          <p:nvPr/>
        </p:nvSpPr>
        <p:spPr>
          <a:xfrm>
            <a:off x="1420837" y="1713451"/>
            <a:ext cx="9946202" cy="1015663"/>
          </a:xfrm>
          <a:prstGeom prst="rect">
            <a:avLst/>
          </a:prstGeom>
          <a:solidFill>
            <a:schemeClr val="tx1"/>
          </a:solidFill>
        </p:spPr>
        <p:txBody>
          <a:bodyPr wrap="square" rtlCol="0">
            <a:spAutoFit/>
          </a:bodyPr>
          <a:lstStyle/>
          <a:p>
            <a:r>
              <a:rPr lang="fr-FR" sz="2400" b="1" baseline="30000" dirty="0">
                <a:solidFill>
                  <a:schemeClr val="bg1"/>
                </a:solidFill>
              </a:rPr>
              <a:t>2ème</a:t>
            </a:r>
            <a:r>
              <a:rPr lang="fr-FR" sz="2400" b="1" dirty="0">
                <a:solidFill>
                  <a:schemeClr val="bg1"/>
                </a:solidFill>
              </a:rPr>
              <a:t> solution : </a:t>
            </a:r>
            <a:r>
              <a:rPr lang="fr-FR" dirty="0">
                <a:solidFill>
                  <a:schemeClr val="bg1"/>
                </a:solidFill>
              </a:rPr>
              <a:t>Lancez le dé et avancez votre pion en fonction du nombre obtenu. Vous pouvez continuer à jouer tant que vous avez posé une carte de votre main ou que vous avez répondu correctement à une question."</a:t>
            </a:r>
            <a:endParaRPr lang="fr-FR" sz="2400" b="1" dirty="0">
              <a:solidFill>
                <a:schemeClr val="bg1"/>
              </a:solidFill>
            </a:endParaRPr>
          </a:p>
        </p:txBody>
      </p:sp>
      <p:sp>
        <p:nvSpPr>
          <p:cNvPr id="27" name="Flèche : haut 26">
            <a:extLst>
              <a:ext uri="{FF2B5EF4-FFF2-40B4-BE49-F238E27FC236}">
                <a16:creationId xmlns:a16="http://schemas.microsoft.com/office/drawing/2014/main" id="{9EF2B087-C532-29AE-89A2-0CFBECAEB71F}"/>
              </a:ext>
            </a:extLst>
          </p:cNvPr>
          <p:cNvSpPr/>
          <p:nvPr/>
        </p:nvSpPr>
        <p:spPr>
          <a:xfrm>
            <a:off x="5632753" y="3830346"/>
            <a:ext cx="195808" cy="64633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68D15887-092E-C231-31CF-6C647C00527B}"/>
              </a:ext>
            </a:extLst>
          </p:cNvPr>
          <p:cNvSpPr txBox="1"/>
          <p:nvPr/>
        </p:nvSpPr>
        <p:spPr>
          <a:xfrm>
            <a:off x="317736" y="3667221"/>
            <a:ext cx="3921416" cy="1477328"/>
          </a:xfrm>
          <a:prstGeom prst="rect">
            <a:avLst/>
          </a:prstGeom>
          <a:solidFill>
            <a:schemeClr val="tx1"/>
          </a:solidFill>
        </p:spPr>
        <p:txBody>
          <a:bodyPr wrap="square" rtlCol="0">
            <a:spAutoFit/>
          </a:bodyPr>
          <a:lstStyle/>
          <a:p>
            <a:r>
              <a:rPr lang="fr-FR" dirty="0">
                <a:solidFill>
                  <a:schemeClr val="bg1"/>
                </a:solidFill>
              </a:rPr>
              <a:t>Dans ma main, j’ai une carte qui représente la case où le pion se situe. Dans ce cas précis, je peux me délester de cette carte en posant dans la pioche.</a:t>
            </a:r>
          </a:p>
        </p:txBody>
      </p:sp>
    </p:spTree>
    <p:extLst>
      <p:ext uri="{BB962C8B-B14F-4D97-AF65-F5344CB8AC3E}">
        <p14:creationId xmlns:p14="http://schemas.microsoft.com/office/powerpoint/2010/main" val="2858443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26" grpId="0" animBg="1"/>
      <p:bldP spid="2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4" name="Image 3">
            <a:extLst>
              <a:ext uri="{FF2B5EF4-FFF2-40B4-BE49-F238E27FC236}">
                <a16:creationId xmlns:a16="http://schemas.microsoft.com/office/drawing/2014/main" id="{6E4192F9-931D-AFA1-B685-F0F9804AEAF2}"/>
              </a:ext>
            </a:extLst>
          </p:cNvPr>
          <p:cNvPicPr>
            <a:picLocks noChangeAspect="1"/>
          </p:cNvPicPr>
          <p:nvPr/>
        </p:nvPicPr>
        <p:blipFill>
          <a:blip r:embed="rId2"/>
          <a:stretch>
            <a:fillRect/>
          </a:stretch>
        </p:blipFill>
        <p:spPr>
          <a:xfrm>
            <a:off x="-325902" y="56519"/>
            <a:ext cx="13727032" cy="6939583"/>
          </a:xfrm>
          <a:prstGeom prst="rect">
            <a:avLst/>
          </a:prstGeom>
        </p:spPr>
      </p:pic>
      <p:sp>
        <p:nvSpPr>
          <p:cNvPr id="13" name="ZoneTexte 12">
            <a:extLst>
              <a:ext uri="{FF2B5EF4-FFF2-40B4-BE49-F238E27FC236}">
                <a16:creationId xmlns:a16="http://schemas.microsoft.com/office/drawing/2014/main" id="{3ED1EB0C-37D2-79DF-72A7-68BBDCD58F99}"/>
              </a:ext>
            </a:extLst>
          </p:cNvPr>
          <p:cNvSpPr txBox="1"/>
          <p:nvPr/>
        </p:nvSpPr>
        <p:spPr>
          <a:xfrm>
            <a:off x="1212128" y="842018"/>
            <a:ext cx="9946202" cy="830997"/>
          </a:xfrm>
          <a:prstGeom prst="rect">
            <a:avLst/>
          </a:prstGeom>
          <a:solidFill>
            <a:schemeClr val="tx1"/>
          </a:solidFill>
        </p:spPr>
        <p:txBody>
          <a:bodyPr wrap="square" rtlCol="0">
            <a:spAutoFit/>
          </a:bodyPr>
          <a:lstStyle/>
          <a:p>
            <a:r>
              <a:rPr lang="fr-FR" sz="2400" b="1" dirty="0">
                <a:solidFill>
                  <a:schemeClr val="bg1"/>
                </a:solidFill>
              </a:rPr>
              <a:t>3</a:t>
            </a:r>
            <a:r>
              <a:rPr lang="fr-FR" sz="2400" b="1" baseline="30000" dirty="0">
                <a:solidFill>
                  <a:schemeClr val="bg1"/>
                </a:solidFill>
              </a:rPr>
              <a:t>ème</a:t>
            </a:r>
            <a:r>
              <a:rPr lang="fr-FR" sz="2400" b="1" dirty="0">
                <a:solidFill>
                  <a:schemeClr val="bg1"/>
                </a:solidFill>
              </a:rPr>
              <a:t> solution : dans mon jeu de carte, je détiens la carte « orientation » </a:t>
            </a:r>
          </a:p>
        </p:txBody>
      </p:sp>
      <p:sp>
        <p:nvSpPr>
          <p:cNvPr id="6" name="Rectangle 5">
            <a:extLst>
              <a:ext uri="{FF2B5EF4-FFF2-40B4-BE49-F238E27FC236}">
                <a16:creationId xmlns:a16="http://schemas.microsoft.com/office/drawing/2014/main" id="{12AD0B77-6567-5D5D-1D76-9BBB4C680F30}"/>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dirty="0">
                <a:ln w="0"/>
                <a:solidFill>
                  <a:srgbClr val="FFFF00"/>
                </a:solidFill>
                <a:effectLst>
                  <a:reflection blurRad="6350" stA="53000" endA="300" endPos="35500" dir="5400000" sy="-90000" algn="bl" rotWithShape="0"/>
                </a:effectLst>
              </a:rPr>
              <a:t>Comment pose t-on les cartes</a:t>
            </a:r>
            <a:r>
              <a:rPr lang="fr-FR" sz="4800" b="0" cap="none" spc="0" dirty="0">
                <a:ln w="0"/>
                <a:solidFill>
                  <a:srgbClr val="FFFF00"/>
                </a:solidFill>
                <a:effectLst>
                  <a:reflection blurRad="6350" stA="53000" endA="300" endPos="35500" dir="5400000" sy="-90000" algn="bl" rotWithShape="0"/>
                </a:effectLst>
              </a:rPr>
              <a:t> »</a:t>
            </a:r>
          </a:p>
        </p:txBody>
      </p:sp>
      <p:pic>
        <p:nvPicPr>
          <p:cNvPr id="8" name="Image 7">
            <a:extLst>
              <a:ext uri="{FF2B5EF4-FFF2-40B4-BE49-F238E27FC236}">
                <a16:creationId xmlns:a16="http://schemas.microsoft.com/office/drawing/2014/main" id="{99AEAFAC-F0C3-81F2-FAD5-37716B377D70}"/>
              </a:ext>
            </a:extLst>
          </p:cNvPr>
          <p:cNvPicPr>
            <a:picLocks noChangeAspect="1"/>
          </p:cNvPicPr>
          <p:nvPr/>
        </p:nvPicPr>
        <p:blipFill rotWithShape="1">
          <a:blip r:embed="rId3"/>
          <a:srcRect l="38884" t="27476" r="44154" b="25732"/>
          <a:stretch/>
        </p:blipFill>
        <p:spPr>
          <a:xfrm>
            <a:off x="9363639" y="1718513"/>
            <a:ext cx="2067951" cy="3207434"/>
          </a:xfrm>
          <a:prstGeom prst="rect">
            <a:avLst/>
          </a:prstGeom>
        </p:spPr>
      </p:pic>
      <p:grpSp>
        <p:nvGrpSpPr>
          <p:cNvPr id="42" name="Groupe 41">
            <a:extLst>
              <a:ext uri="{FF2B5EF4-FFF2-40B4-BE49-F238E27FC236}">
                <a16:creationId xmlns:a16="http://schemas.microsoft.com/office/drawing/2014/main" id="{9E97FDF1-3780-4F20-2C1F-28FA80430EC2}"/>
              </a:ext>
            </a:extLst>
          </p:cNvPr>
          <p:cNvGrpSpPr/>
          <p:nvPr/>
        </p:nvGrpSpPr>
        <p:grpSpPr>
          <a:xfrm>
            <a:off x="0" y="1918371"/>
            <a:ext cx="7595419" cy="3357014"/>
            <a:chOff x="0" y="1918371"/>
            <a:chExt cx="7595419" cy="3357014"/>
          </a:xfrm>
        </p:grpSpPr>
        <p:sp>
          <p:nvSpPr>
            <p:cNvPr id="28" name="Rectangle 27">
              <a:extLst>
                <a:ext uri="{FF2B5EF4-FFF2-40B4-BE49-F238E27FC236}">
                  <a16:creationId xmlns:a16="http://schemas.microsoft.com/office/drawing/2014/main" id="{EAB14606-D8F7-8F52-C9E6-CEA8A79FD814}"/>
                </a:ext>
              </a:extLst>
            </p:cNvPr>
            <p:cNvSpPr/>
            <p:nvPr/>
          </p:nvSpPr>
          <p:spPr>
            <a:xfrm>
              <a:off x="0" y="1918371"/>
              <a:ext cx="7595419" cy="2908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Ces cases « Lieu de formation » permettent de se faire poser une question définissant la fonction du lieu et les formations dispensées. Le nombre de cartes à poser dépendent de la difficultés de la question.</a:t>
              </a:r>
            </a:p>
          </p:txBody>
        </p:sp>
        <p:cxnSp>
          <p:nvCxnSpPr>
            <p:cNvPr id="30" name="Connecteur droit avec flèche 29">
              <a:extLst>
                <a:ext uri="{FF2B5EF4-FFF2-40B4-BE49-F238E27FC236}">
                  <a16:creationId xmlns:a16="http://schemas.microsoft.com/office/drawing/2014/main" id="{A1C39CE9-C9D4-4A93-88E7-98AB3193297C}"/>
                </a:ext>
              </a:extLst>
            </p:cNvPr>
            <p:cNvCxnSpPr>
              <a:cxnSpLocks/>
            </p:cNvCxnSpPr>
            <p:nvPr/>
          </p:nvCxnSpPr>
          <p:spPr>
            <a:xfrm flipH="1" flipV="1">
              <a:off x="1702191" y="4826698"/>
              <a:ext cx="545002" cy="448687"/>
            </a:xfrm>
            <a:prstGeom prst="straightConnector1">
              <a:avLst/>
            </a:prstGeom>
            <a:ln w="50800">
              <a:headEnd type="triangle"/>
              <a:tailEnd type="none"/>
            </a:ln>
          </p:spPr>
          <p:style>
            <a:lnRef idx="3">
              <a:schemeClr val="dk1"/>
            </a:lnRef>
            <a:fillRef idx="0">
              <a:schemeClr val="dk1"/>
            </a:fillRef>
            <a:effectRef idx="2">
              <a:schemeClr val="dk1"/>
            </a:effectRef>
            <a:fontRef idx="minor">
              <a:schemeClr val="tx1"/>
            </a:fontRef>
          </p:style>
        </p:cxnSp>
        <p:cxnSp>
          <p:nvCxnSpPr>
            <p:cNvPr id="34" name="Connecteur droit avec flèche 33">
              <a:extLst>
                <a:ext uri="{FF2B5EF4-FFF2-40B4-BE49-F238E27FC236}">
                  <a16:creationId xmlns:a16="http://schemas.microsoft.com/office/drawing/2014/main" id="{3B6B513B-DCA7-CBB2-7469-CFB83137E322}"/>
                </a:ext>
              </a:extLst>
            </p:cNvPr>
            <p:cNvCxnSpPr>
              <a:cxnSpLocks/>
            </p:cNvCxnSpPr>
            <p:nvPr/>
          </p:nvCxnSpPr>
          <p:spPr>
            <a:xfrm flipH="1" flipV="1">
              <a:off x="3633701" y="4826698"/>
              <a:ext cx="3186439" cy="448687"/>
            </a:xfrm>
            <a:prstGeom prst="straightConnector1">
              <a:avLst/>
            </a:prstGeom>
            <a:ln w="50800">
              <a:headEnd type="triangle"/>
              <a:tailEnd type="none"/>
            </a:ln>
          </p:spPr>
          <p:style>
            <a:lnRef idx="3">
              <a:schemeClr val="dk1"/>
            </a:lnRef>
            <a:fillRef idx="0">
              <a:schemeClr val="dk1"/>
            </a:fillRef>
            <a:effectRef idx="2">
              <a:schemeClr val="dk1"/>
            </a:effectRef>
            <a:fontRef idx="minor">
              <a:schemeClr val="tx1"/>
            </a:fontRef>
          </p:style>
        </p:cxnSp>
      </p:grpSp>
      <p:grpSp>
        <p:nvGrpSpPr>
          <p:cNvPr id="48" name="Groupe 47">
            <a:extLst>
              <a:ext uri="{FF2B5EF4-FFF2-40B4-BE49-F238E27FC236}">
                <a16:creationId xmlns:a16="http://schemas.microsoft.com/office/drawing/2014/main" id="{7F3C39F4-505D-7100-F6ED-01C77E5CC5BC}"/>
              </a:ext>
            </a:extLst>
          </p:cNvPr>
          <p:cNvGrpSpPr/>
          <p:nvPr/>
        </p:nvGrpSpPr>
        <p:grpSpPr>
          <a:xfrm>
            <a:off x="239151" y="5154507"/>
            <a:ext cx="12897383" cy="979007"/>
            <a:chOff x="239151" y="5154507"/>
            <a:chExt cx="12897383" cy="979007"/>
          </a:xfrm>
        </p:grpSpPr>
        <p:sp>
          <p:nvSpPr>
            <p:cNvPr id="43" name="Rectangle 42">
              <a:extLst>
                <a:ext uri="{FF2B5EF4-FFF2-40B4-BE49-F238E27FC236}">
                  <a16:creationId xmlns:a16="http://schemas.microsoft.com/office/drawing/2014/main" id="{080F35E9-4AFD-F5B1-FF8D-A3814CFDF3A3}"/>
                </a:ext>
              </a:extLst>
            </p:cNvPr>
            <p:cNvSpPr/>
            <p:nvPr/>
          </p:nvSpPr>
          <p:spPr>
            <a:xfrm>
              <a:off x="239151" y="5275385"/>
              <a:ext cx="6316394" cy="858129"/>
            </a:xfrm>
            <a:prstGeom prst="rect">
              <a:avLst/>
            </a:prstGeom>
            <a:solidFill>
              <a:srgbClr val="FF0000">
                <a:alpha val="59000"/>
              </a:srgbClr>
            </a:solidFill>
            <a:ln w="57150">
              <a:solidFill>
                <a:srgbClr val="FF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9A622DEB-D6D7-649D-A875-623B38C93953}"/>
                </a:ext>
              </a:extLst>
            </p:cNvPr>
            <p:cNvSpPr/>
            <p:nvPr/>
          </p:nvSpPr>
          <p:spPr>
            <a:xfrm>
              <a:off x="6820140" y="5154507"/>
              <a:ext cx="6316394" cy="858129"/>
            </a:xfrm>
            <a:prstGeom prst="rect">
              <a:avLst/>
            </a:prstGeom>
            <a:solidFill>
              <a:srgbClr val="FFFF00">
                <a:alpha val="59000"/>
              </a:srgbClr>
            </a:solidFill>
            <a:ln w="57150">
              <a:solidFill>
                <a:srgbClr val="FF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171051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4" name="Image 3">
            <a:extLst>
              <a:ext uri="{FF2B5EF4-FFF2-40B4-BE49-F238E27FC236}">
                <a16:creationId xmlns:a16="http://schemas.microsoft.com/office/drawing/2014/main" id="{6E4192F9-931D-AFA1-B685-F0F9804AEAF2}"/>
              </a:ext>
            </a:extLst>
          </p:cNvPr>
          <p:cNvPicPr>
            <a:picLocks noChangeAspect="1"/>
          </p:cNvPicPr>
          <p:nvPr/>
        </p:nvPicPr>
        <p:blipFill>
          <a:blip r:embed="rId2"/>
          <a:stretch>
            <a:fillRect/>
          </a:stretch>
        </p:blipFill>
        <p:spPr>
          <a:xfrm>
            <a:off x="-325902" y="56519"/>
            <a:ext cx="13727032" cy="6939583"/>
          </a:xfrm>
          <a:prstGeom prst="rect">
            <a:avLst/>
          </a:prstGeom>
        </p:spPr>
      </p:pic>
      <p:sp>
        <p:nvSpPr>
          <p:cNvPr id="13" name="ZoneTexte 12">
            <a:extLst>
              <a:ext uri="{FF2B5EF4-FFF2-40B4-BE49-F238E27FC236}">
                <a16:creationId xmlns:a16="http://schemas.microsoft.com/office/drawing/2014/main" id="{3ED1EB0C-37D2-79DF-72A7-68BBDCD58F99}"/>
              </a:ext>
            </a:extLst>
          </p:cNvPr>
          <p:cNvSpPr txBox="1"/>
          <p:nvPr/>
        </p:nvSpPr>
        <p:spPr>
          <a:xfrm>
            <a:off x="1212128" y="842018"/>
            <a:ext cx="9946202" cy="830997"/>
          </a:xfrm>
          <a:prstGeom prst="rect">
            <a:avLst/>
          </a:prstGeom>
          <a:solidFill>
            <a:schemeClr val="tx1"/>
          </a:solidFill>
        </p:spPr>
        <p:txBody>
          <a:bodyPr wrap="square" rtlCol="0">
            <a:spAutoFit/>
          </a:bodyPr>
          <a:lstStyle/>
          <a:p>
            <a:r>
              <a:rPr lang="fr-FR" sz="2400" b="1" dirty="0">
                <a:solidFill>
                  <a:schemeClr val="bg1"/>
                </a:solidFill>
              </a:rPr>
              <a:t>3</a:t>
            </a:r>
            <a:r>
              <a:rPr lang="fr-FR" sz="2400" b="1" baseline="30000" dirty="0">
                <a:solidFill>
                  <a:schemeClr val="bg1"/>
                </a:solidFill>
              </a:rPr>
              <a:t>ème</a:t>
            </a:r>
            <a:r>
              <a:rPr lang="fr-FR" sz="2400" b="1" dirty="0">
                <a:solidFill>
                  <a:schemeClr val="bg1"/>
                </a:solidFill>
              </a:rPr>
              <a:t> solution : dans mon jeu de carte, je détiens la carte « orientation » </a:t>
            </a:r>
          </a:p>
        </p:txBody>
      </p:sp>
      <p:sp>
        <p:nvSpPr>
          <p:cNvPr id="6" name="Rectangle 5">
            <a:extLst>
              <a:ext uri="{FF2B5EF4-FFF2-40B4-BE49-F238E27FC236}">
                <a16:creationId xmlns:a16="http://schemas.microsoft.com/office/drawing/2014/main" id="{12AD0B77-6567-5D5D-1D76-9BBB4C680F30}"/>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dirty="0">
                <a:ln w="0"/>
                <a:solidFill>
                  <a:srgbClr val="FFFF00"/>
                </a:solidFill>
                <a:effectLst>
                  <a:reflection blurRad="6350" stA="53000" endA="300" endPos="35500" dir="5400000" sy="-90000" algn="bl" rotWithShape="0"/>
                </a:effectLst>
              </a:rPr>
              <a:t>Comment pose t-on les cartes</a:t>
            </a:r>
            <a:r>
              <a:rPr lang="fr-FR" sz="4800" b="0" cap="none" spc="0" dirty="0">
                <a:ln w="0"/>
                <a:solidFill>
                  <a:srgbClr val="FFFF00"/>
                </a:solidFill>
                <a:effectLst>
                  <a:reflection blurRad="6350" stA="53000" endA="300" endPos="35500" dir="5400000" sy="-90000" algn="bl" rotWithShape="0"/>
                </a:effectLst>
              </a:rPr>
              <a:t> »</a:t>
            </a:r>
          </a:p>
        </p:txBody>
      </p:sp>
      <p:pic>
        <p:nvPicPr>
          <p:cNvPr id="8" name="Image 7">
            <a:extLst>
              <a:ext uri="{FF2B5EF4-FFF2-40B4-BE49-F238E27FC236}">
                <a16:creationId xmlns:a16="http://schemas.microsoft.com/office/drawing/2014/main" id="{99AEAFAC-F0C3-81F2-FAD5-37716B377D70}"/>
              </a:ext>
            </a:extLst>
          </p:cNvPr>
          <p:cNvPicPr>
            <a:picLocks noChangeAspect="1"/>
          </p:cNvPicPr>
          <p:nvPr/>
        </p:nvPicPr>
        <p:blipFill rotWithShape="1">
          <a:blip r:embed="rId3"/>
          <a:srcRect l="38884" t="27476" r="44154" b="25732"/>
          <a:stretch/>
        </p:blipFill>
        <p:spPr>
          <a:xfrm>
            <a:off x="668215" y="3447325"/>
            <a:ext cx="2067951" cy="3207434"/>
          </a:xfrm>
          <a:prstGeom prst="rect">
            <a:avLst/>
          </a:prstGeom>
        </p:spPr>
      </p:pic>
      <p:grpSp>
        <p:nvGrpSpPr>
          <p:cNvPr id="42" name="Groupe 41">
            <a:extLst>
              <a:ext uri="{FF2B5EF4-FFF2-40B4-BE49-F238E27FC236}">
                <a16:creationId xmlns:a16="http://schemas.microsoft.com/office/drawing/2014/main" id="{9E97FDF1-3780-4F20-2C1F-28FA80430EC2}"/>
              </a:ext>
            </a:extLst>
          </p:cNvPr>
          <p:cNvGrpSpPr/>
          <p:nvPr/>
        </p:nvGrpSpPr>
        <p:grpSpPr>
          <a:xfrm>
            <a:off x="0" y="1918371"/>
            <a:ext cx="7595419" cy="3357014"/>
            <a:chOff x="0" y="1918371"/>
            <a:chExt cx="7595419" cy="3357014"/>
          </a:xfrm>
        </p:grpSpPr>
        <p:sp>
          <p:nvSpPr>
            <p:cNvPr id="28" name="Rectangle 27">
              <a:extLst>
                <a:ext uri="{FF2B5EF4-FFF2-40B4-BE49-F238E27FC236}">
                  <a16:creationId xmlns:a16="http://schemas.microsoft.com/office/drawing/2014/main" id="{EAB14606-D8F7-8F52-C9E6-CEA8A79FD814}"/>
                </a:ext>
              </a:extLst>
            </p:cNvPr>
            <p:cNvSpPr/>
            <p:nvPr/>
          </p:nvSpPr>
          <p:spPr>
            <a:xfrm>
              <a:off x="0" y="1918371"/>
              <a:ext cx="7595419" cy="2908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 Ces case nommées  «  Lieu de formation » permettent de déplacer le pion vers une case lieu de formation et de se faire poser une question définissant la fonction du lieu et les formations dispensées</a:t>
              </a:r>
            </a:p>
          </p:txBody>
        </p:sp>
        <p:cxnSp>
          <p:nvCxnSpPr>
            <p:cNvPr id="30" name="Connecteur droit avec flèche 29">
              <a:extLst>
                <a:ext uri="{FF2B5EF4-FFF2-40B4-BE49-F238E27FC236}">
                  <a16:creationId xmlns:a16="http://schemas.microsoft.com/office/drawing/2014/main" id="{A1C39CE9-C9D4-4A93-88E7-98AB3193297C}"/>
                </a:ext>
              </a:extLst>
            </p:cNvPr>
            <p:cNvCxnSpPr>
              <a:cxnSpLocks/>
            </p:cNvCxnSpPr>
            <p:nvPr/>
          </p:nvCxnSpPr>
          <p:spPr>
            <a:xfrm flipH="1" flipV="1">
              <a:off x="1702191" y="4826698"/>
              <a:ext cx="545002" cy="448687"/>
            </a:xfrm>
            <a:prstGeom prst="straightConnector1">
              <a:avLst/>
            </a:prstGeom>
            <a:ln w="50800">
              <a:headEnd type="triangle"/>
              <a:tailEnd type="none"/>
            </a:ln>
          </p:spPr>
          <p:style>
            <a:lnRef idx="3">
              <a:schemeClr val="dk1"/>
            </a:lnRef>
            <a:fillRef idx="0">
              <a:schemeClr val="dk1"/>
            </a:fillRef>
            <a:effectRef idx="2">
              <a:schemeClr val="dk1"/>
            </a:effectRef>
            <a:fontRef idx="minor">
              <a:schemeClr val="tx1"/>
            </a:fontRef>
          </p:style>
        </p:cxnSp>
        <p:cxnSp>
          <p:nvCxnSpPr>
            <p:cNvPr id="34" name="Connecteur droit avec flèche 33">
              <a:extLst>
                <a:ext uri="{FF2B5EF4-FFF2-40B4-BE49-F238E27FC236}">
                  <a16:creationId xmlns:a16="http://schemas.microsoft.com/office/drawing/2014/main" id="{3B6B513B-DCA7-CBB2-7469-CFB83137E322}"/>
                </a:ext>
              </a:extLst>
            </p:cNvPr>
            <p:cNvCxnSpPr>
              <a:cxnSpLocks/>
            </p:cNvCxnSpPr>
            <p:nvPr/>
          </p:nvCxnSpPr>
          <p:spPr>
            <a:xfrm flipH="1" flipV="1">
              <a:off x="3633701" y="4826698"/>
              <a:ext cx="3186439" cy="448687"/>
            </a:xfrm>
            <a:prstGeom prst="straightConnector1">
              <a:avLst/>
            </a:prstGeom>
            <a:ln w="50800">
              <a:headEnd type="triangle"/>
              <a:tailEnd type="none"/>
            </a:ln>
          </p:spPr>
          <p:style>
            <a:lnRef idx="3">
              <a:schemeClr val="dk1"/>
            </a:lnRef>
            <a:fillRef idx="0">
              <a:schemeClr val="dk1"/>
            </a:fillRef>
            <a:effectRef idx="2">
              <a:schemeClr val="dk1"/>
            </a:effectRef>
            <a:fontRef idx="minor">
              <a:schemeClr val="tx1"/>
            </a:fontRef>
          </p:style>
        </p:cxnSp>
      </p:grpSp>
      <p:grpSp>
        <p:nvGrpSpPr>
          <p:cNvPr id="48" name="Groupe 47">
            <a:extLst>
              <a:ext uri="{FF2B5EF4-FFF2-40B4-BE49-F238E27FC236}">
                <a16:creationId xmlns:a16="http://schemas.microsoft.com/office/drawing/2014/main" id="{7F3C39F4-505D-7100-F6ED-01C77E5CC5BC}"/>
              </a:ext>
            </a:extLst>
          </p:cNvPr>
          <p:cNvGrpSpPr/>
          <p:nvPr/>
        </p:nvGrpSpPr>
        <p:grpSpPr>
          <a:xfrm>
            <a:off x="239151" y="5154507"/>
            <a:ext cx="12897383" cy="979007"/>
            <a:chOff x="239151" y="5154507"/>
            <a:chExt cx="12897383" cy="979007"/>
          </a:xfrm>
        </p:grpSpPr>
        <p:sp>
          <p:nvSpPr>
            <p:cNvPr id="43" name="Rectangle 42">
              <a:extLst>
                <a:ext uri="{FF2B5EF4-FFF2-40B4-BE49-F238E27FC236}">
                  <a16:creationId xmlns:a16="http://schemas.microsoft.com/office/drawing/2014/main" id="{080F35E9-4AFD-F5B1-FF8D-A3814CFDF3A3}"/>
                </a:ext>
              </a:extLst>
            </p:cNvPr>
            <p:cNvSpPr/>
            <p:nvPr/>
          </p:nvSpPr>
          <p:spPr>
            <a:xfrm>
              <a:off x="239151" y="5275385"/>
              <a:ext cx="6316394" cy="858129"/>
            </a:xfrm>
            <a:prstGeom prst="rect">
              <a:avLst/>
            </a:prstGeom>
            <a:solidFill>
              <a:srgbClr val="FF0000">
                <a:alpha val="59000"/>
              </a:srgbClr>
            </a:solidFill>
            <a:ln w="57150">
              <a:solidFill>
                <a:srgbClr val="FF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9A622DEB-D6D7-649D-A875-623B38C93953}"/>
                </a:ext>
              </a:extLst>
            </p:cNvPr>
            <p:cNvSpPr/>
            <p:nvPr/>
          </p:nvSpPr>
          <p:spPr>
            <a:xfrm>
              <a:off x="6820140" y="5154507"/>
              <a:ext cx="6316394" cy="858129"/>
            </a:xfrm>
            <a:prstGeom prst="rect">
              <a:avLst/>
            </a:prstGeom>
            <a:solidFill>
              <a:srgbClr val="FFFF00">
                <a:alpha val="59000"/>
              </a:srgbClr>
            </a:solidFill>
            <a:ln w="57150">
              <a:solidFill>
                <a:srgbClr val="FF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e 2">
            <a:extLst>
              <a:ext uri="{FF2B5EF4-FFF2-40B4-BE49-F238E27FC236}">
                <a16:creationId xmlns:a16="http://schemas.microsoft.com/office/drawing/2014/main" id="{8D6AE2FB-7DDF-DD46-C585-00C9AE5B86F9}"/>
              </a:ext>
            </a:extLst>
          </p:cNvPr>
          <p:cNvGrpSpPr/>
          <p:nvPr/>
        </p:nvGrpSpPr>
        <p:grpSpPr>
          <a:xfrm>
            <a:off x="8087649" y="1718879"/>
            <a:ext cx="3800747" cy="5139121"/>
            <a:chOff x="4098129" y="1783644"/>
            <a:chExt cx="3800747" cy="5139121"/>
          </a:xfrm>
        </p:grpSpPr>
        <p:pic>
          <p:nvPicPr>
            <p:cNvPr id="5" name="Image 4">
              <a:extLst>
                <a:ext uri="{FF2B5EF4-FFF2-40B4-BE49-F238E27FC236}">
                  <a16:creationId xmlns:a16="http://schemas.microsoft.com/office/drawing/2014/main" id="{92825B65-AB9B-8F74-0843-6463F2D7B76D}"/>
                </a:ext>
              </a:extLst>
            </p:cNvPr>
            <p:cNvPicPr>
              <a:picLocks noChangeAspect="1"/>
            </p:cNvPicPr>
            <p:nvPr/>
          </p:nvPicPr>
          <p:blipFill rotWithShape="1">
            <a:blip r:embed="rId4"/>
            <a:srcRect l="33152" t="46963" r="35809" b="16906"/>
            <a:stretch/>
          </p:blipFill>
          <p:spPr>
            <a:xfrm>
              <a:off x="4114666" y="1783644"/>
              <a:ext cx="3784210" cy="2476666"/>
            </a:xfrm>
            <a:prstGeom prst="rect">
              <a:avLst/>
            </a:prstGeom>
          </p:spPr>
        </p:pic>
        <p:pic>
          <p:nvPicPr>
            <p:cNvPr id="7" name="Image 6">
              <a:extLst>
                <a:ext uri="{FF2B5EF4-FFF2-40B4-BE49-F238E27FC236}">
                  <a16:creationId xmlns:a16="http://schemas.microsoft.com/office/drawing/2014/main" id="{15C2B63F-8241-5590-01B3-6C8709AC2AB0}"/>
                </a:ext>
              </a:extLst>
            </p:cNvPr>
            <p:cNvPicPr>
              <a:picLocks noChangeAspect="1"/>
            </p:cNvPicPr>
            <p:nvPr/>
          </p:nvPicPr>
          <p:blipFill rotWithShape="1">
            <a:blip r:embed="rId5"/>
            <a:srcRect l="65888" t="30144" r="1345" b="29610"/>
            <a:stretch/>
          </p:blipFill>
          <p:spPr>
            <a:xfrm>
              <a:off x="4098129" y="4318354"/>
              <a:ext cx="3771422" cy="2604411"/>
            </a:xfrm>
            <a:prstGeom prst="rect">
              <a:avLst/>
            </a:prstGeom>
          </p:spPr>
        </p:pic>
      </p:grpSp>
      <p:sp>
        <p:nvSpPr>
          <p:cNvPr id="9" name="ZoneTexte 8">
            <a:extLst>
              <a:ext uri="{FF2B5EF4-FFF2-40B4-BE49-F238E27FC236}">
                <a16:creationId xmlns:a16="http://schemas.microsoft.com/office/drawing/2014/main" id="{51851ABF-BCBD-22AD-32DF-820E73050600}"/>
              </a:ext>
            </a:extLst>
          </p:cNvPr>
          <p:cNvSpPr txBox="1"/>
          <p:nvPr/>
        </p:nvSpPr>
        <p:spPr>
          <a:xfrm>
            <a:off x="8878529" y="5855110"/>
            <a:ext cx="2645256" cy="738664"/>
          </a:xfrm>
          <a:prstGeom prst="rect">
            <a:avLst/>
          </a:prstGeom>
          <a:noFill/>
        </p:spPr>
        <p:txBody>
          <a:bodyPr wrap="square" rtlCol="0">
            <a:spAutoFit/>
          </a:bodyPr>
          <a:lstStyle/>
          <a:p>
            <a:r>
              <a:rPr lang="fr-FR" sz="1400" dirty="0">
                <a:solidFill>
                  <a:srgbClr val="FF0000"/>
                </a:solidFill>
              </a:rPr>
              <a:t>Si la réponse est positive, vous pouvez poser deux cartes de votre main.</a:t>
            </a:r>
          </a:p>
        </p:txBody>
      </p:sp>
      <p:sp>
        <p:nvSpPr>
          <p:cNvPr id="10" name="Rectangle : coins arrondis 9">
            <a:extLst>
              <a:ext uri="{FF2B5EF4-FFF2-40B4-BE49-F238E27FC236}">
                <a16:creationId xmlns:a16="http://schemas.microsoft.com/office/drawing/2014/main" id="{F4E96C60-8908-D526-B383-C3F5EAC2DB34}"/>
              </a:ext>
            </a:extLst>
          </p:cNvPr>
          <p:cNvSpPr/>
          <p:nvPr/>
        </p:nvSpPr>
        <p:spPr>
          <a:xfrm>
            <a:off x="8673663" y="5723488"/>
            <a:ext cx="2850122" cy="1047515"/>
          </a:xfrm>
          <a:prstGeom prst="roundRect">
            <a:avLst/>
          </a:prstGeom>
          <a:solidFill>
            <a:srgbClr val="FFFF00">
              <a:alpha val="20000"/>
            </a:srgb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5919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sp>
        <p:nvSpPr>
          <p:cNvPr id="6" name="Rectangle 5">
            <a:extLst>
              <a:ext uri="{FF2B5EF4-FFF2-40B4-BE49-F238E27FC236}">
                <a16:creationId xmlns:a16="http://schemas.microsoft.com/office/drawing/2014/main" id="{12AD0B77-6567-5D5D-1D76-9BBB4C680F30}"/>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dirty="0">
                <a:ln w="0"/>
                <a:solidFill>
                  <a:srgbClr val="FFFF00"/>
                </a:solidFill>
                <a:effectLst>
                  <a:reflection blurRad="6350" stA="53000" endA="300" endPos="35500" dir="5400000" sy="-90000" algn="bl" rotWithShape="0"/>
                </a:effectLst>
              </a:rPr>
              <a:t>Comment pose t-on les cartes</a:t>
            </a:r>
            <a:r>
              <a:rPr lang="fr-FR" sz="4800" b="0" cap="none" spc="0" dirty="0">
                <a:ln w="0"/>
                <a:solidFill>
                  <a:srgbClr val="FFFF00"/>
                </a:solidFill>
                <a:effectLst>
                  <a:reflection blurRad="6350" stA="53000" endA="300" endPos="35500" dir="5400000" sy="-90000" algn="bl" rotWithShape="0"/>
                </a:effectLst>
              </a:rPr>
              <a:t> »</a:t>
            </a:r>
          </a:p>
        </p:txBody>
      </p:sp>
      <p:pic>
        <p:nvPicPr>
          <p:cNvPr id="12" name="Image 11">
            <a:extLst>
              <a:ext uri="{FF2B5EF4-FFF2-40B4-BE49-F238E27FC236}">
                <a16:creationId xmlns:a16="http://schemas.microsoft.com/office/drawing/2014/main" id="{D220CD00-7312-4EA8-827E-463558BDE0BE}"/>
              </a:ext>
            </a:extLst>
          </p:cNvPr>
          <p:cNvPicPr>
            <a:picLocks noChangeAspect="1"/>
          </p:cNvPicPr>
          <p:nvPr/>
        </p:nvPicPr>
        <p:blipFill>
          <a:blip r:embed="rId2"/>
          <a:stretch>
            <a:fillRect/>
          </a:stretch>
        </p:blipFill>
        <p:spPr>
          <a:xfrm>
            <a:off x="2667000" y="857250"/>
            <a:ext cx="7848600" cy="5886450"/>
          </a:xfrm>
          <a:prstGeom prst="rect">
            <a:avLst/>
          </a:prstGeom>
        </p:spPr>
      </p:pic>
      <p:sp>
        <p:nvSpPr>
          <p:cNvPr id="13" name="ZoneTexte 12">
            <a:extLst>
              <a:ext uri="{FF2B5EF4-FFF2-40B4-BE49-F238E27FC236}">
                <a16:creationId xmlns:a16="http://schemas.microsoft.com/office/drawing/2014/main" id="{3ED1EB0C-37D2-79DF-72A7-68BBDCD58F99}"/>
              </a:ext>
            </a:extLst>
          </p:cNvPr>
          <p:cNvSpPr txBox="1"/>
          <p:nvPr/>
        </p:nvSpPr>
        <p:spPr>
          <a:xfrm>
            <a:off x="1212128" y="842018"/>
            <a:ext cx="9946202" cy="1200329"/>
          </a:xfrm>
          <a:prstGeom prst="rect">
            <a:avLst/>
          </a:prstGeom>
          <a:solidFill>
            <a:schemeClr val="tx1"/>
          </a:solidFill>
        </p:spPr>
        <p:txBody>
          <a:bodyPr wrap="square" rtlCol="0">
            <a:spAutoFit/>
          </a:bodyPr>
          <a:lstStyle/>
          <a:p>
            <a:r>
              <a:rPr lang="fr-FR" sz="2400" b="1" baseline="30000" dirty="0">
                <a:solidFill>
                  <a:schemeClr val="bg1"/>
                </a:solidFill>
              </a:rPr>
              <a:t>4ème</a:t>
            </a:r>
            <a:r>
              <a:rPr lang="fr-FR" sz="2400" b="1" dirty="0">
                <a:solidFill>
                  <a:schemeClr val="bg1"/>
                </a:solidFill>
              </a:rPr>
              <a:t> solution : je déplace mon pion sur la case représentant la formation qui permet d’exercer le métier indiqué sur la carte métier de l’équipe.</a:t>
            </a:r>
          </a:p>
        </p:txBody>
      </p:sp>
      <p:sp>
        <p:nvSpPr>
          <p:cNvPr id="14" name="Rectangle 13">
            <a:extLst>
              <a:ext uri="{FF2B5EF4-FFF2-40B4-BE49-F238E27FC236}">
                <a16:creationId xmlns:a16="http://schemas.microsoft.com/office/drawing/2014/main" id="{7445F2CA-5C86-9875-C565-428F9BFAE063}"/>
              </a:ext>
            </a:extLst>
          </p:cNvPr>
          <p:cNvSpPr/>
          <p:nvPr/>
        </p:nvSpPr>
        <p:spPr>
          <a:xfrm>
            <a:off x="8870" y="2466014"/>
            <a:ext cx="5442155" cy="2430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Ma carte « métier » désigne le métier d’infirmier. Pour obtenir celui-ci, il me faut avoir un bac +3 en école spécialisée.</a:t>
            </a:r>
          </a:p>
          <a:p>
            <a:pPr algn="ctr"/>
            <a:r>
              <a:rPr lang="fr-FR" sz="2000" b="1" dirty="0">
                <a:solidFill>
                  <a:schemeClr val="bg1"/>
                </a:solidFill>
              </a:rPr>
              <a:t>Si je pose mon pion sur la case correspondante, je peux me délester de toutes les cartes de ma main. </a:t>
            </a:r>
          </a:p>
        </p:txBody>
      </p:sp>
      <p:sp>
        <p:nvSpPr>
          <p:cNvPr id="15" name="Ellipse 14">
            <a:extLst>
              <a:ext uri="{FF2B5EF4-FFF2-40B4-BE49-F238E27FC236}">
                <a16:creationId xmlns:a16="http://schemas.microsoft.com/office/drawing/2014/main" id="{C6D16640-D633-A70A-E778-C08954917C95}"/>
              </a:ext>
            </a:extLst>
          </p:cNvPr>
          <p:cNvSpPr/>
          <p:nvPr/>
        </p:nvSpPr>
        <p:spPr>
          <a:xfrm>
            <a:off x="5590528" y="3601047"/>
            <a:ext cx="1189401" cy="1091381"/>
          </a:xfrm>
          <a:prstGeom prst="ellipse">
            <a:avLst/>
          </a:prstGeom>
          <a:solidFill>
            <a:srgbClr val="FFFF00">
              <a:alpha val="3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B6937197-36F9-B191-21F9-8CEBC9757C72}"/>
              </a:ext>
            </a:extLst>
          </p:cNvPr>
          <p:cNvPicPr>
            <a:picLocks noChangeAspect="1"/>
          </p:cNvPicPr>
          <p:nvPr/>
        </p:nvPicPr>
        <p:blipFill rotWithShape="1">
          <a:blip r:embed="rId3"/>
          <a:srcRect l="48025" t="35118" r="17379" b="24718"/>
          <a:stretch/>
        </p:blipFill>
        <p:spPr>
          <a:xfrm>
            <a:off x="7551175" y="2524955"/>
            <a:ext cx="4218038" cy="2753065"/>
          </a:xfrm>
          <a:prstGeom prst="rect">
            <a:avLst/>
          </a:prstGeom>
        </p:spPr>
      </p:pic>
      <p:sp>
        <p:nvSpPr>
          <p:cNvPr id="18" name="Rectangle 17">
            <a:extLst>
              <a:ext uri="{FF2B5EF4-FFF2-40B4-BE49-F238E27FC236}">
                <a16:creationId xmlns:a16="http://schemas.microsoft.com/office/drawing/2014/main" id="{587BA623-700E-5ECB-F532-824DAB7A172C}"/>
              </a:ext>
            </a:extLst>
          </p:cNvPr>
          <p:cNvSpPr/>
          <p:nvPr/>
        </p:nvSpPr>
        <p:spPr>
          <a:xfrm>
            <a:off x="2673733" y="5394105"/>
            <a:ext cx="5442155" cy="10760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Je viens de gagner la manche.</a:t>
            </a:r>
          </a:p>
        </p:txBody>
      </p:sp>
      <p:pic>
        <p:nvPicPr>
          <p:cNvPr id="20" name="Image 19">
            <a:extLst>
              <a:ext uri="{FF2B5EF4-FFF2-40B4-BE49-F238E27FC236}">
                <a16:creationId xmlns:a16="http://schemas.microsoft.com/office/drawing/2014/main" id="{ED5875B5-B2B2-A86E-9038-AC57F580E67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62335" y="5373365"/>
            <a:ext cx="1652201" cy="1195092"/>
          </a:xfrm>
          <a:prstGeom prst="rect">
            <a:avLst/>
          </a:prstGeom>
        </p:spPr>
      </p:pic>
    </p:spTree>
    <p:extLst>
      <p:ext uri="{BB962C8B-B14F-4D97-AF65-F5344CB8AC3E}">
        <p14:creationId xmlns:p14="http://schemas.microsoft.com/office/powerpoint/2010/main" val="2908420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06B7E5-1686-4F49-7441-0E12A72265DC}"/>
              </a:ext>
            </a:extLst>
          </p:cNvPr>
          <p:cNvPicPr>
            <a:picLocks noChangeAspect="1"/>
          </p:cNvPicPr>
          <p:nvPr/>
        </p:nvPicPr>
        <p:blipFill>
          <a:blip r:embed="rId2"/>
          <a:stretch>
            <a:fillRect/>
          </a:stretch>
        </p:blipFill>
        <p:spPr>
          <a:xfrm>
            <a:off x="-325902" y="56519"/>
            <a:ext cx="13727032" cy="6939583"/>
          </a:xfrm>
          <a:prstGeom prst="rect">
            <a:avLst/>
          </a:prstGeom>
        </p:spPr>
      </p:pic>
      <p:sp>
        <p:nvSpPr>
          <p:cNvPr id="2" name="Rectangle 1">
            <a:extLst>
              <a:ext uri="{FF2B5EF4-FFF2-40B4-BE49-F238E27FC236}">
                <a16:creationId xmlns:a16="http://schemas.microsoft.com/office/drawing/2014/main" id="{115E178F-2D7A-0427-E7FF-B8C651EE5635}"/>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b="0" cap="none" spc="0" dirty="0">
                <a:ln w="0"/>
                <a:solidFill>
                  <a:srgbClr val="FFFF00"/>
                </a:solidFill>
                <a:effectLst>
                  <a:reflection blurRad="6350" stA="53000" endA="300" endPos="35500" dir="5400000" sy="-90000" algn="bl" rotWithShape="0"/>
                </a:effectLst>
              </a:rPr>
              <a:t>Les cases spécifiques</a:t>
            </a:r>
          </a:p>
        </p:txBody>
      </p:sp>
      <p:grpSp>
        <p:nvGrpSpPr>
          <p:cNvPr id="8" name="Groupe 7">
            <a:extLst>
              <a:ext uri="{FF2B5EF4-FFF2-40B4-BE49-F238E27FC236}">
                <a16:creationId xmlns:a16="http://schemas.microsoft.com/office/drawing/2014/main" id="{135D13B2-0D14-17ED-99EC-04C7520755B9}"/>
              </a:ext>
            </a:extLst>
          </p:cNvPr>
          <p:cNvGrpSpPr/>
          <p:nvPr/>
        </p:nvGrpSpPr>
        <p:grpSpPr>
          <a:xfrm>
            <a:off x="1212128" y="996762"/>
            <a:ext cx="11913029" cy="2922297"/>
            <a:chOff x="1212128" y="996762"/>
            <a:chExt cx="11913029" cy="2922297"/>
          </a:xfrm>
        </p:grpSpPr>
        <p:sp>
          <p:nvSpPr>
            <p:cNvPr id="4" name="ZoneTexte 3">
              <a:extLst>
                <a:ext uri="{FF2B5EF4-FFF2-40B4-BE49-F238E27FC236}">
                  <a16:creationId xmlns:a16="http://schemas.microsoft.com/office/drawing/2014/main" id="{E9802794-443A-AF7E-9773-302287468A19}"/>
                </a:ext>
              </a:extLst>
            </p:cNvPr>
            <p:cNvSpPr txBox="1"/>
            <p:nvPr/>
          </p:nvSpPr>
          <p:spPr>
            <a:xfrm>
              <a:off x="1212128" y="996762"/>
              <a:ext cx="3247330" cy="461665"/>
            </a:xfrm>
            <a:prstGeom prst="rect">
              <a:avLst/>
            </a:prstGeom>
            <a:solidFill>
              <a:schemeClr val="tx1"/>
            </a:solidFill>
          </p:spPr>
          <p:txBody>
            <a:bodyPr wrap="square" rtlCol="0">
              <a:spAutoFit/>
            </a:bodyPr>
            <a:lstStyle/>
            <a:p>
              <a:r>
                <a:rPr lang="fr-FR" sz="2400" b="1" dirty="0">
                  <a:solidFill>
                    <a:schemeClr val="bg1"/>
                  </a:solidFill>
                </a:rPr>
                <a:t>Les cases diplômes</a:t>
              </a:r>
            </a:p>
          </p:txBody>
        </p:sp>
        <p:sp>
          <p:nvSpPr>
            <p:cNvPr id="7" name="Rectangle 6">
              <a:extLst>
                <a:ext uri="{FF2B5EF4-FFF2-40B4-BE49-F238E27FC236}">
                  <a16:creationId xmlns:a16="http://schemas.microsoft.com/office/drawing/2014/main" id="{047A9585-C01E-D153-D8D9-B103F44C8307}"/>
                </a:ext>
              </a:extLst>
            </p:cNvPr>
            <p:cNvSpPr/>
            <p:nvPr/>
          </p:nvSpPr>
          <p:spPr>
            <a:xfrm>
              <a:off x="4822527" y="3060930"/>
              <a:ext cx="8302630" cy="858129"/>
            </a:xfrm>
            <a:prstGeom prst="rect">
              <a:avLst/>
            </a:prstGeom>
            <a:solidFill>
              <a:srgbClr val="FFFF00">
                <a:alpha val="17000"/>
              </a:srgbClr>
            </a:solidFill>
            <a:ln w="85725">
              <a:solidFill>
                <a:srgbClr val="FF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FB900B91-69BC-EC70-23FC-8744ECF46055}"/>
              </a:ext>
            </a:extLst>
          </p:cNvPr>
          <p:cNvPicPr>
            <a:picLocks noChangeAspect="1"/>
          </p:cNvPicPr>
          <p:nvPr/>
        </p:nvPicPr>
        <p:blipFill rotWithShape="1">
          <a:blip r:embed="rId3"/>
          <a:srcRect l="66923" t="25861" r="15188" b="52943"/>
          <a:stretch/>
        </p:blipFill>
        <p:spPr>
          <a:xfrm>
            <a:off x="8973842" y="1050788"/>
            <a:ext cx="3477412" cy="2316446"/>
          </a:xfrm>
          <a:prstGeom prst="rect">
            <a:avLst/>
          </a:prstGeom>
        </p:spPr>
      </p:pic>
      <p:pic>
        <p:nvPicPr>
          <p:cNvPr id="14" name="Image 13">
            <a:extLst>
              <a:ext uri="{FF2B5EF4-FFF2-40B4-BE49-F238E27FC236}">
                <a16:creationId xmlns:a16="http://schemas.microsoft.com/office/drawing/2014/main" id="{950BD7D1-FC2B-AD6D-F3EF-8807F5305848}"/>
              </a:ext>
            </a:extLst>
          </p:cNvPr>
          <p:cNvPicPr>
            <a:picLocks noChangeAspect="1"/>
          </p:cNvPicPr>
          <p:nvPr/>
        </p:nvPicPr>
        <p:blipFill rotWithShape="1">
          <a:blip r:embed="rId4"/>
          <a:srcRect l="47065" t="39222" r="34456" b="37965"/>
          <a:stretch/>
        </p:blipFill>
        <p:spPr>
          <a:xfrm>
            <a:off x="9083326" y="3469473"/>
            <a:ext cx="3367928" cy="2337739"/>
          </a:xfrm>
          <a:prstGeom prst="rect">
            <a:avLst/>
          </a:prstGeom>
        </p:spPr>
      </p:pic>
      <p:grpSp>
        <p:nvGrpSpPr>
          <p:cNvPr id="22" name="Groupe 21">
            <a:extLst>
              <a:ext uri="{FF2B5EF4-FFF2-40B4-BE49-F238E27FC236}">
                <a16:creationId xmlns:a16="http://schemas.microsoft.com/office/drawing/2014/main" id="{B77C7FE5-6E19-773D-C4E3-783A304ADC40}"/>
              </a:ext>
            </a:extLst>
          </p:cNvPr>
          <p:cNvGrpSpPr/>
          <p:nvPr/>
        </p:nvGrpSpPr>
        <p:grpSpPr>
          <a:xfrm>
            <a:off x="0" y="1606766"/>
            <a:ext cx="8701548" cy="4733946"/>
            <a:chOff x="0" y="1606766"/>
            <a:chExt cx="8701548" cy="4733946"/>
          </a:xfrm>
        </p:grpSpPr>
        <p:sp>
          <p:nvSpPr>
            <p:cNvPr id="9" name="Rectangle 8">
              <a:extLst>
                <a:ext uri="{FF2B5EF4-FFF2-40B4-BE49-F238E27FC236}">
                  <a16:creationId xmlns:a16="http://schemas.microsoft.com/office/drawing/2014/main" id="{5DB669B1-36DF-9634-9280-842469DF93CD}"/>
                </a:ext>
              </a:extLst>
            </p:cNvPr>
            <p:cNvSpPr/>
            <p:nvPr/>
          </p:nvSpPr>
          <p:spPr>
            <a:xfrm>
              <a:off x="0" y="1606766"/>
              <a:ext cx="8701548" cy="2239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Lorsqu’un pion se situe sur une case « Diplôme », il donne la possibilité aux joueurs de se faire poser une question. Si la réponse est positive,</a:t>
              </a:r>
            </a:p>
            <a:p>
              <a:pPr algn="ctr"/>
              <a:r>
                <a:rPr lang="fr-FR" sz="2000" b="1" u="sng" dirty="0">
                  <a:solidFill>
                    <a:schemeClr val="bg1"/>
                  </a:solidFill>
                </a:rPr>
                <a:t>Il obtient un diplôme </a:t>
              </a:r>
              <a:r>
                <a:rPr lang="fr-FR" sz="2000" b="1" dirty="0">
                  <a:solidFill>
                    <a:schemeClr val="bg1"/>
                  </a:solidFill>
                </a:rPr>
                <a:t>qui lui donne droit de déplacer son pion vers la voix supérieures et pose trois cartes de son jeu. L’équipe garde son diplôme le temps de la manche.</a:t>
              </a:r>
            </a:p>
          </p:txBody>
        </p:sp>
        <p:pic>
          <p:nvPicPr>
            <p:cNvPr id="21" name="Image 20">
              <a:extLst>
                <a:ext uri="{FF2B5EF4-FFF2-40B4-BE49-F238E27FC236}">
                  <a16:creationId xmlns:a16="http://schemas.microsoft.com/office/drawing/2014/main" id="{CBFEB56B-FB6E-D760-BE83-EFB61D90E447}"/>
                </a:ext>
              </a:extLst>
            </p:cNvPr>
            <p:cNvPicPr>
              <a:picLocks noChangeAspect="1"/>
            </p:cNvPicPr>
            <p:nvPr/>
          </p:nvPicPr>
          <p:blipFill rotWithShape="1">
            <a:blip r:embed="rId5"/>
            <a:srcRect l="42065" t="25199" r="9942" b="16206"/>
            <a:stretch/>
          </p:blipFill>
          <p:spPr>
            <a:xfrm>
              <a:off x="308768" y="4161755"/>
              <a:ext cx="3174343" cy="2178957"/>
            </a:xfrm>
            <a:prstGeom prst="rect">
              <a:avLst/>
            </a:prstGeom>
          </p:spPr>
        </p:pic>
      </p:grpSp>
    </p:spTree>
    <p:extLst>
      <p:ext uri="{BB962C8B-B14F-4D97-AF65-F5344CB8AC3E}">
        <p14:creationId xmlns:p14="http://schemas.microsoft.com/office/powerpoint/2010/main" val="296604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06B7E5-1686-4F49-7441-0E12A72265DC}"/>
              </a:ext>
            </a:extLst>
          </p:cNvPr>
          <p:cNvPicPr>
            <a:picLocks noChangeAspect="1"/>
          </p:cNvPicPr>
          <p:nvPr/>
        </p:nvPicPr>
        <p:blipFill>
          <a:blip r:embed="rId2"/>
          <a:stretch>
            <a:fillRect/>
          </a:stretch>
        </p:blipFill>
        <p:spPr>
          <a:xfrm>
            <a:off x="-325902" y="56519"/>
            <a:ext cx="13727032" cy="6939583"/>
          </a:xfrm>
          <a:prstGeom prst="rect">
            <a:avLst/>
          </a:prstGeom>
        </p:spPr>
      </p:pic>
      <p:sp>
        <p:nvSpPr>
          <p:cNvPr id="2" name="Rectangle 1">
            <a:extLst>
              <a:ext uri="{FF2B5EF4-FFF2-40B4-BE49-F238E27FC236}">
                <a16:creationId xmlns:a16="http://schemas.microsoft.com/office/drawing/2014/main" id="{115E178F-2D7A-0427-E7FF-B8C651EE5635}"/>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b="0" cap="none" spc="0" dirty="0">
                <a:ln w="0"/>
                <a:solidFill>
                  <a:srgbClr val="FFFF00"/>
                </a:solidFill>
                <a:effectLst>
                  <a:reflection blurRad="6350" stA="53000" endA="300" endPos="35500" dir="5400000" sy="-90000" algn="bl" rotWithShape="0"/>
                </a:effectLst>
              </a:rPr>
              <a:t>Les cases spécifiques</a:t>
            </a:r>
          </a:p>
        </p:txBody>
      </p:sp>
      <p:grpSp>
        <p:nvGrpSpPr>
          <p:cNvPr id="8" name="Groupe 7">
            <a:extLst>
              <a:ext uri="{FF2B5EF4-FFF2-40B4-BE49-F238E27FC236}">
                <a16:creationId xmlns:a16="http://schemas.microsoft.com/office/drawing/2014/main" id="{135D13B2-0D14-17ED-99EC-04C7520755B9}"/>
              </a:ext>
            </a:extLst>
          </p:cNvPr>
          <p:cNvGrpSpPr/>
          <p:nvPr/>
        </p:nvGrpSpPr>
        <p:grpSpPr>
          <a:xfrm>
            <a:off x="1212128" y="996762"/>
            <a:ext cx="11913029" cy="2922297"/>
            <a:chOff x="1212128" y="996762"/>
            <a:chExt cx="11913029" cy="2922297"/>
          </a:xfrm>
        </p:grpSpPr>
        <p:sp>
          <p:nvSpPr>
            <p:cNvPr id="4" name="ZoneTexte 3">
              <a:extLst>
                <a:ext uri="{FF2B5EF4-FFF2-40B4-BE49-F238E27FC236}">
                  <a16:creationId xmlns:a16="http://schemas.microsoft.com/office/drawing/2014/main" id="{E9802794-443A-AF7E-9773-302287468A19}"/>
                </a:ext>
              </a:extLst>
            </p:cNvPr>
            <p:cNvSpPr txBox="1"/>
            <p:nvPr/>
          </p:nvSpPr>
          <p:spPr>
            <a:xfrm>
              <a:off x="1212128" y="996762"/>
              <a:ext cx="3247330" cy="461665"/>
            </a:xfrm>
            <a:prstGeom prst="rect">
              <a:avLst/>
            </a:prstGeom>
            <a:solidFill>
              <a:schemeClr val="tx1"/>
            </a:solidFill>
          </p:spPr>
          <p:txBody>
            <a:bodyPr wrap="square" rtlCol="0">
              <a:spAutoFit/>
            </a:bodyPr>
            <a:lstStyle/>
            <a:p>
              <a:r>
                <a:rPr lang="fr-FR" sz="2400" b="1" dirty="0">
                  <a:solidFill>
                    <a:schemeClr val="bg1"/>
                  </a:solidFill>
                </a:rPr>
                <a:t>Les cases diplômes</a:t>
              </a:r>
            </a:p>
          </p:txBody>
        </p:sp>
        <p:sp>
          <p:nvSpPr>
            <p:cNvPr id="7" name="Rectangle 6">
              <a:extLst>
                <a:ext uri="{FF2B5EF4-FFF2-40B4-BE49-F238E27FC236}">
                  <a16:creationId xmlns:a16="http://schemas.microsoft.com/office/drawing/2014/main" id="{047A9585-C01E-D153-D8D9-B103F44C8307}"/>
                </a:ext>
              </a:extLst>
            </p:cNvPr>
            <p:cNvSpPr/>
            <p:nvPr/>
          </p:nvSpPr>
          <p:spPr>
            <a:xfrm>
              <a:off x="4822527" y="3060930"/>
              <a:ext cx="8302630" cy="858129"/>
            </a:xfrm>
            <a:prstGeom prst="rect">
              <a:avLst/>
            </a:prstGeom>
            <a:solidFill>
              <a:srgbClr val="FFFF00">
                <a:alpha val="17000"/>
              </a:srgbClr>
            </a:solidFill>
            <a:ln w="85725">
              <a:solidFill>
                <a:srgbClr val="FF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a:extLst>
              <a:ext uri="{FF2B5EF4-FFF2-40B4-BE49-F238E27FC236}">
                <a16:creationId xmlns:a16="http://schemas.microsoft.com/office/drawing/2014/main" id="{5DB669B1-36DF-9634-9280-842469DF93CD}"/>
              </a:ext>
            </a:extLst>
          </p:cNvPr>
          <p:cNvSpPr/>
          <p:nvPr/>
        </p:nvSpPr>
        <p:spPr>
          <a:xfrm>
            <a:off x="108684" y="4337749"/>
            <a:ext cx="8701548" cy="2239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Lorsqu’un pion se situe sur une case « Diplôme », il donne la possibilité aux joueurs de se faire poser une question. Si la réponse est positive,</a:t>
            </a:r>
          </a:p>
          <a:p>
            <a:pPr algn="ctr"/>
            <a:r>
              <a:rPr lang="fr-FR" sz="2000" b="1" u="sng" dirty="0">
                <a:solidFill>
                  <a:schemeClr val="bg1"/>
                </a:solidFill>
              </a:rPr>
              <a:t>Il obtient un diplôme </a:t>
            </a:r>
            <a:r>
              <a:rPr lang="fr-FR" sz="2000" b="1" dirty="0">
                <a:solidFill>
                  <a:schemeClr val="bg1"/>
                </a:solidFill>
              </a:rPr>
              <a:t>qui lui donne droit de déplacer son pion vers la voix supérieures et pose trois cartes de son jeu. L’équipe garde son diplôme le temps de la manche.</a:t>
            </a:r>
          </a:p>
        </p:txBody>
      </p:sp>
      <p:sp>
        <p:nvSpPr>
          <p:cNvPr id="5" name="Flèche : haut 4">
            <a:extLst>
              <a:ext uri="{FF2B5EF4-FFF2-40B4-BE49-F238E27FC236}">
                <a16:creationId xmlns:a16="http://schemas.microsoft.com/office/drawing/2014/main" id="{FEA0D0BC-CE96-FD9D-4FB4-AB8547B39DFF}"/>
              </a:ext>
            </a:extLst>
          </p:cNvPr>
          <p:cNvSpPr/>
          <p:nvPr/>
        </p:nvSpPr>
        <p:spPr>
          <a:xfrm>
            <a:off x="8810232" y="2374490"/>
            <a:ext cx="672981" cy="68644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haut 5">
            <a:extLst>
              <a:ext uri="{FF2B5EF4-FFF2-40B4-BE49-F238E27FC236}">
                <a16:creationId xmlns:a16="http://schemas.microsoft.com/office/drawing/2014/main" id="{AA31DB4D-9F0D-D35B-F171-B3888763E7EC}"/>
              </a:ext>
            </a:extLst>
          </p:cNvPr>
          <p:cNvSpPr/>
          <p:nvPr/>
        </p:nvSpPr>
        <p:spPr>
          <a:xfrm rot="19083626">
            <a:off x="5320688" y="2374490"/>
            <a:ext cx="672981" cy="68644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2563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06B7E5-1686-4F49-7441-0E12A72265DC}"/>
              </a:ext>
            </a:extLst>
          </p:cNvPr>
          <p:cNvPicPr>
            <a:picLocks noChangeAspect="1"/>
          </p:cNvPicPr>
          <p:nvPr/>
        </p:nvPicPr>
        <p:blipFill>
          <a:blip r:embed="rId2"/>
          <a:stretch>
            <a:fillRect/>
          </a:stretch>
        </p:blipFill>
        <p:spPr>
          <a:xfrm>
            <a:off x="-325902" y="56519"/>
            <a:ext cx="13727032" cy="6939583"/>
          </a:xfrm>
          <a:prstGeom prst="rect">
            <a:avLst/>
          </a:prstGeom>
        </p:spPr>
      </p:pic>
      <p:sp>
        <p:nvSpPr>
          <p:cNvPr id="2" name="Rectangle 1">
            <a:extLst>
              <a:ext uri="{FF2B5EF4-FFF2-40B4-BE49-F238E27FC236}">
                <a16:creationId xmlns:a16="http://schemas.microsoft.com/office/drawing/2014/main" id="{115E178F-2D7A-0427-E7FF-B8C651EE5635}"/>
              </a:ext>
            </a:extLst>
          </p:cNvPr>
          <p:cNvSpPr/>
          <p:nvPr/>
        </p:nvSpPr>
        <p:spPr>
          <a:xfrm>
            <a:off x="861391" y="-88183"/>
            <a:ext cx="9946203" cy="830997"/>
          </a:xfrm>
          <a:prstGeom prst="rect">
            <a:avLst/>
          </a:prstGeom>
          <a:noFill/>
        </p:spPr>
        <p:txBody>
          <a:bodyPr wrap="square" lIns="91440" tIns="45720" rIns="91440" bIns="45720">
            <a:spAutoFit/>
          </a:bodyPr>
          <a:lstStyle/>
          <a:p>
            <a:pPr algn="ctr"/>
            <a:r>
              <a:rPr lang="fr-FR" sz="4800" b="0" cap="none" spc="0" dirty="0">
                <a:ln w="0"/>
                <a:solidFill>
                  <a:srgbClr val="FFFF00"/>
                </a:solidFill>
                <a:effectLst>
                  <a:reflection blurRad="6350" stA="53000" endA="300" endPos="35500" dir="5400000" sy="-90000" algn="bl" rotWithShape="0"/>
                </a:effectLst>
              </a:rPr>
              <a:t>Les cases spécifiques</a:t>
            </a:r>
          </a:p>
        </p:txBody>
      </p:sp>
      <p:sp>
        <p:nvSpPr>
          <p:cNvPr id="4" name="ZoneTexte 3">
            <a:extLst>
              <a:ext uri="{FF2B5EF4-FFF2-40B4-BE49-F238E27FC236}">
                <a16:creationId xmlns:a16="http://schemas.microsoft.com/office/drawing/2014/main" id="{E9802794-443A-AF7E-9773-302287468A19}"/>
              </a:ext>
            </a:extLst>
          </p:cNvPr>
          <p:cNvSpPr txBox="1"/>
          <p:nvPr/>
        </p:nvSpPr>
        <p:spPr>
          <a:xfrm>
            <a:off x="7553178" y="887516"/>
            <a:ext cx="4425347" cy="461665"/>
          </a:xfrm>
          <a:prstGeom prst="rect">
            <a:avLst/>
          </a:prstGeom>
          <a:solidFill>
            <a:schemeClr val="tx1"/>
          </a:solidFill>
        </p:spPr>
        <p:txBody>
          <a:bodyPr wrap="square" rtlCol="0">
            <a:spAutoFit/>
          </a:bodyPr>
          <a:lstStyle/>
          <a:p>
            <a:r>
              <a:rPr lang="fr-FR" sz="2400" b="1" dirty="0">
                <a:solidFill>
                  <a:schemeClr val="bg1"/>
                </a:solidFill>
              </a:rPr>
              <a:t>Les cases « réorientation »</a:t>
            </a:r>
          </a:p>
        </p:txBody>
      </p:sp>
      <p:sp>
        <p:nvSpPr>
          <p:cNvPr id="7" name="Rectangle 6">
            <a:extLst>
              <a:ext uri="{FF2B5EF4-FFF2-40B4-BE49-F238E27FC236}">
                <a16:creationId xmlns:a16="http://schemas.microsoft.com/office/drawing/2014/main" id="{047A9585-C01E-D153-D8D9-B103F44C8307}"/>
              </a:ext>
            </a:extLst>
          </p:cNvPr>
          <p:cNvSpPr/>
          <p:nvPr/>
        </p:nvSpPr>
        <p:spPr>
          <a:xfrm>
            <a:off x="185341" y="2361368"/>
            <a:ext cx="3502638" cy="705389"/>
          </a:xfrm>
          <a:prstGeom prst="rect">
            <a:avLst/>
          </a:prstGeom>
          <a:solidFill>
            <a:srgbClr val="FFFF00">
              <a:alpha val="17000"/>
            </a:srgbClr>
          </a:solidFill>
          <a:ln w="85725">
            <a:solidFill>
              <a:srgbClr val="FF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DB669B1-36DF-9634-9280-842469DF93CD}"/>
              </a:ext>
            </a:extLst>
          </p:cNvPr>
          <p:cNvSpPr/>
          <p:nvPr/>
        </p:nvSpPr>
        <p:spPr>
          <a:xfrm>
            <a:off x="4483357" y="2361368"/>
            <a:ext cx="6151818" cy="1348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Ces cases permettent aux joueurs de déplacer leur pion sur l’une des cases « lieu de formation » de son choix.</a:t>
            </a:r>
          </a:p>
        </p:txBody>
      </p:sp>
      <p:cxnSp>
        <p:nvCxnSpPr>
          <p:cNvPr id="6" name="Connecteur droit avec flèche 5">
            <a:extLst>
              <a:ext uri="{FF2B5EF4-FFF2-40B4-BE49-F238E27FC236}">
                <a16:creationId xmlns:a16="http://schemas.microsoft.com/office/drawing/2014/main" id="{1F74AE44-0166-6FAF-BC6A-7ED760E1B1F2}"/>
              </a:ext>
            </a:extLst>
          </p:cNvPr>
          <p:cNvCxnSpPr>
            <a:cxnSpLocks/>
          </p:cNvCxnSpPr>
          <p:nvPr/>
        </p:nvCxnSpPr>
        <p:spPr>
          <a:xfrm>
            <a:off x="1167618" y="3066757"/>
            <a:ext cx="396139" cy="2446147"/>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5933853B-418B-84FA-E28A-C5C5714FA773}"/>
              </a:ext>
            </a:extLst>
          </p:cNvPr>
          <p:cNvCxnSpPr>
            <a:cxnSpLocks/>
          </p:cNvCxnSpPr>
          <p:nvPr/>
        </p:nvCxnSpPr>
        <p:spPr>
          <a:xfrm>
            <a:off x="3377747" y="3066757"/>
            <a:ext cx="3704790" cy="2462772"/>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77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4" name="Image 3">
            <a:extLst>
              <a:ext uri="{FF2B5EF4-FFF2-40B4-BE49-F238E27FC236}">
                <a16:creationId xmlns:a16="http://schemas.microsoft.com/office/drawing/2014/main" id="{6E4192F9-931D-AFA1-B685-F0F9804AEAF2}"/>
              </a:ext>
            </a:extLst>
          </p:cNvPr>
          <p:cNvPicPr>
            <a:picLocks noChangeAspect="1"/>
          </p:cNvPicPr>
          <p:nvPr/>
        </p:nvPicPr>
        <p:blipFill>
          <a:blip r:embed="rId2"/>
          <a:stretch>
            <a:fillRect/>
          </a:stretch>
        </p:blipFill>
        <p:spPr>
          <a:xfrm>
            <a:off x="-325902" y="56519"/>
            <a:ext cx="13727032" cy="6939583"/>
          </a:xfrm>
          <a:prstGeom prst="rect">
            <a:avLst/>
          </a:prstGeom>
        </p:spPr>
      </p:pic>
      <p:sp>
        <p:nvSpPr>
          <p:cNvPr id="13" name="ZoneTexte 12">
            <a:extLst>
              <a:ext uri="{FF2B5EF4-FFF2-40B4-BE49-F238E27FC236}">
                <a16:creationId xmlns:a16="http://schemas.microsoft.com/office/drawing/2014/main" id="{3ED1EB0C-37D2-79DF-72A7-68BBDCD58F99}"/>
              </a:ext>
            </a:extLst>
          </p:cNvPr>
          <p:cNvSpPr txBox="1"/>
          <p:nvPr/>
        </p:nvSpPr>
        <p:spPr>
          <a:xfrm>
            <a:off x="1212128" y="842018"/>
            <a:ext cx="9946202" cy="461665"/>
          </a:xfrm>
          <a:prstGeom prst="rect">
            <a:avLst/>
          </a:prstGeom>
          <a:solidFill>
            <a:schemeClr val="tx1"/>
          </a:solidFill>
        </p:spPr>
        <p:txBody>
          <a:bodyPr wrap="square" rtlCol="0">
            <a:spAutoFit/>
          </a:bodyPr>
          <a:lstStyle/>
          <a:p>
            <a:r>
              <a:rPr lang="fr-FR" sz="2400" b="1" dirty="0">
                <a:solidFill>
                  <a:schemeClr val="bg1"/>
                </a:solidFill>
              </a:rPr>
              <a:t>La carte nommé «  Carte : les formations de ma région »</a:t>
            </a:r>
          </a:p>
        </p:txBody>
      </p:sp>
      <p:sp>
        <p:nvSpPr>
          <p:cNvPr id="6" name="Rectangle 5">
            <a:extLst>
              <a:ext uri="{FF2B5EF4-FFF2-40B4-BE49-F238E27FC236}">
                <a16:creationId xmlns:a16="http://schemas.microsoft.com/office/drawing/2014/main" id="{12AD0B77-6567-5D5D-1D76-9BBB4C680F30}"/>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b="0" cap="none" spc="0" dirty="0">
                <a:ln w="0"/>
                <a:solidFill>
                  <a:srgbClr val="FFFF00"/>
                </a:solidFill>
                <a:effectLst>
                  <a:reflection blurRad="6350" stA="53000" endA="300" endPos="35500" dir="5400000" sy="-90000" algn="bl" rotWithShape="0"/>
                </a:effectLst>
              </a:rPr>
              <a:t>« Nouvelle carte dans le jeu »</a:t>
            </a:r>
          </a:p>
        </p:txBody>
      </p:sp>
      <p:sp>
        <p:nvSpPr>
          <p:cNvPr id="28" name="Rectangle 27">
            <a:extLst>
              <a:ext uri="{FF2B5EF4-FFF2-40B4-BE49-F238E27FC236}">
                <a16:creationId xmlns:a16="http://schemas.microsoft.com/office/drawing/2014/main" id="{EAB14606-D8F7-8F52-C9E6-CEA8A79FD814}"/>
              </a:ext>
            </a:extLst>
          </p:cNvPr>
          <p:cNvSpPr/>
          <p:nvPr/>
        </p:nvSpPr>
        <p:spPr>
          <a:xfrm>
            <a:off x="-96674" y="1582615"/>
            <a:ext cx="7595419" cy="4142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Lorsque vous décidez de vous libérer de cette carte, on vous pose une question associée.</a:t>
            </a:r>
          </a:p>
          <a:p>
            <a:pPr algn="ctr"/>
            <a:r>
              <a:rPr lang="fr-FR" sz="2800" b="1" dirty="0">
                <a:solidFill>
                  <a:schemeClr val="bg1"/>
                </a:solidFill>
              </a:rPr>
              <a:t>Si la réponse est positive, vous poursuivez la manche.</a:t>
            </a:r>
          </a:p>
          <a:p>
            <a:pPr algn="ctr"/>
            <a:r>
              <a:rPr lang="fr-FR" sz="2800" b="1" dirty="0">
                <a:solidFill>
                  <a:schemeClr val="bg1"/>
                </a:solidFill>
              </a:rPr>
              <a:t>Si la réponse est négative, vous passez votre tour. Vous avez la possibilité de poser cette carte à tous moment de la manche</a:t>
            </a:r>
          </a:p>
        </p:txBody>
      </p:sp>
      <p:pic>
        <p:nvPicPr>
          <p:cNvPr id="5" name="Image 4">
            <a:extLst>
              <a:ext uri="{FF2B5EF4-FFF2-40B4-BE49-F238E27FC236}">
                <a16:creationId xmlns:a16="http://schemas.microsoft.com/office/drawing/2014/main" id="{41190B3F-0D6A-A8E1-EE80-C8C6D65F0EF2}"/>
              </a:ext>
            </a:extLst>
          </p:cNvPr>
          <p:cNvPicPr>
            <a:picLocks noChangeAspect="1"/>
          </p:cNvPicPr>
          <p:nvPr/>
        </p:nvPicPr>
        <p:blipFill rotWithShape="1">
          <a:blip r:embed="rId3"/>
          <a:srcRect l="37934" t="21629" r="39566" b="20565"/>
          <a:stretch/>
        </p:blipFill>
        <p:spPr>
          <a:xfrm>
            <a:off x="7908298" y="1423341"/>
            <a:ext cx="3250032" cy="4694491"/>
          </a:xfrm>
          <a:prstGeom prst="rect">
            <a:avLst/>
          </a:prstGeom>
        </p:spPr>
      </p:pic>
    </p:spTree>
    <p:extLst>
      <p:ext uri="{BB962C8B-B14F-4D97-AF65-F5344CB8AC3E}">
        <p14:creationId xmlns:p14="http://schemas.microsoft.com/office/powerpoint/2010/main" val="3945812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A0E39-434E-A92F-86D2-DDEC4521710E}"/>
              </a:ext>
            </a:extLst>
          </p:cNvPr>
          <p:cNvSpPr/>
          <p:nvPr/>
        </p:nvSpPr>
        <p:spPr>
          <a:xfrm>
            <a:off x="4460824" y="330152"/>
            <a:ext cx="2925801" cy="769441"/>
          </a:xfrm>
          <a:prstGeom prst="rect">
            <a:avLst/>
          </a:prstGeom>
          <a:noFill/>
        </p:spPr>
        <p:txBody>
          <a:bodyPr wrap="none" lIns="91440" tIns="45720" rIns="91440" bIns="45720">
            <a:spAutoFit/>
          </a:bodyPr>
          <a:lstStyle/>
          <a:p>
            <a:pPr algn="ctr"/>
            <a:r>
              <a:rPr lang="fr-FR" sz="4400" b="0" cap="none" spc="0" dirty="0">
                <a:ln w="0"/>
                <a:solidFill>
                  <a:srgbClr val="FFFF00"/>
                </a:solidFill>
                <a:effectLst>
                  <a:reflection blurRad="6350" stA="53000" endA="300" endPos="35500" dir="5400000" sy="-90000" algn="bl" rotWithShape="0"/>
                </a:effectLst>
              </a:rPr>
              <a:t>Sommaire</a:t>
            </a:r>
          </a:p>
        </p:txBody>
      </p:sp>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12" name="Image 11">
            <a:extLst>
              <a:ext uri="{FF2B5EF4-FFF2-40B4-BE49-F238E27FC236}">
                <a16:creationId xmlns:a16="http://schemas.microsoft.com/office/drawing/2014/main" id="{3F517632-9A6B-E321-4774-E804FD6D2169}"/>
              </a:ext>
            </a:extLst>
          </p:cNvPr>
          <p:cNvPicPr>
            <a:picLocks noChangeAspect="1"/>
          </p:cNvPicPr>
          <p:nvPr/>
        </p:nvPicPr>
        <p:blipFill>
          <a:blip r:embed="rId2"/>
          <a:stretch>
            <a:fillRect/>
          </a:stretch>
        </p:blipFill>
        <p:spPr>
          <a:xfrm rot="5400000">
            <a:off x="9772677" y="2965469"/>
            <a:ext cx="2544450" cy="1431253"/>
          </a:xfrm>
          <a:prstGeom prst="rect">
            <a:avLst/>
          </a:prstGeom>
        </p:spPr>
      </p:pic>
      <p:pic>
        <p:nvPicPr>
          <p:cNvPr id="5" name="Image 4">
            <a:extLst>
              <a:ext uri="{FF2B5EF4-FFF2-40B4-BE49-F238E27FC236}">
                <a16:creationId xmlns:a16="http://schemas.microsoft.com/office/drawing/2014/main" id="{519AF49C-4DBC-05EB-A07B-B42388E3292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335"/>
                    </a14:imgEffect>
                    <a14:imgEffect>
                      <a14:brightnessContrast bright="-1000" contrast="-65000"/>
                    </a14:imgEffect>
                  </a14:imgLayer>
                </a14:imgProps>
              </a:ext>
            </a:extLst>
          </a:blip>
          <a:srcRect b="15893"/>
          <a:stretch/>
        </p:blipFill>
        <p:spPr>
          <a:xfrm>
            <a:off x="1697945" y="1308690"/>
            <a:ext cx="8428381" cy="5316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6" name="Rectangle 5">
            <a:extLst>
              <a:ext uri="{FF2B5EF4-FFF2-40B4-BE49-F238E27FC236}">
                <a16:creationId xmlns:a16="http://schemas.microsoft.com/office/drawing/2014/main" id="{468DB42D-8A1F-18D8-3078-28D240FA9C73}"/>
              </a:ext>
            </a:extLst>
          </p:cNvPr>
          <p:cNvSpPr/>
          <p:nvPr/>
        </p:nvSpPr>
        <p:spPr>
          <a:xfrm>
            <a:off x="2735191" y="3917660"/>
            <a:ext cx="6232796" cy="584775"/>
          </a:xfrm>
          <a:prstGeom prst="rect">
            <a:avLst/>
          </a:prstGeom>
          <a:noFill/>
        </p:spPr>
        <p:txBody>
          <a:bodyPr wrap="none" lIns="91440" tIns="45720" rIns="91440" bIns="45720">
            <a:spAutoFit/>
          </a:bodyPr>
          <a:lstStyle/>
          <a:p>
            <a:pPr algn="ctr"/>
            <a:r>
              <a:rPr lang="fr-FR" sz="3200" b="1" cap="none" spc="0" dirty="0">
                <a:ln w="6600">
                  <a:solidFill>
                    <a:schemeClr val="accent2"/>
                  </a:solidFill>
                  <a:prstDash val="solid"/>
                </a:ln>
                <a:solidFill>
                  <a:srgbClr val="FFFFFF"/>
                </a:solidFill>
                <a:effectLst>
                  <a:outerShdw dist="38100" dir="2700000" algn="tl" rotWithShape="0">
                    <a:schemeClr val="accent2"/>
                  </a:outerShdw>
                </a:effectLst>
              </a:rPr>
              <a:t>Comment gagner une partie ?</a:t>
            </a:r>
          </a:p>
        </p:txBody>
      </p:sp>
      <p:sp>
        <p:nvSpPr>
          <p:cNvPr id="7" name="Rectangle 6">
            <a:extLst>
              <a:ext uri="{FF2B5EF4-FFF2-40B4-BE49-F238E27FC236}">
                <a16:creationId xmlns:a16="http://schemas.microsoft.com/office/drawing/2014/main" id="{C6D05527-8DBC-A9DC-0881-9CCDD80A0334}"/>
              </a:ext>
            </a:extLst>
          </p:cNvPr>
          <p:cNvSpPr/>
          <p:nvPr/>
        </p:nvSpPr>
        <p:spPr>
          <a:xfrm>
            <a:off x="1924071" y="4953321"/>
            <a:ext cx="7999306" cy="584775"/>
          </a:xfrm>
          <a:prstGeom prst="rect">
            <a:avLst/>
          </a:prstGeom>
          <a:noFill/>
        </p:spPr>
        <p:txBody>
          <a:bodyPr wrap="none" lIns="91440" tIns="45720" rIns="91440" bIns="45720">
            <a:spAutoFit/>
          </a:bodyPr>
          <a:lstStyle/>
          <a:p>
            <a:pPr algn="ctr"/>
            <a:r>
              <a:rPr lang="fr-FR" sz="3200" b="1" cap="none" spc="0" dirty="0">
                <a:ln w="6600">
                  <a:solidFill>
                    <a:schemeClr val="accent2"/>
                  </a:solidFill>
                  <a:prstDash val="solid"/>
                </a:ln>
                <a:solidFill>
                  <a:srgbClr val="FFFFFF"/>
                </a:solidFill>
                <a:effectLst>
                  <a:outerShdw dist="38100" dir="2700000" algn="tl" rotWithShape="0">
                    <a:schemeClr val="accent2"/>
                  </a:outerShdw>
                </a:effectLst>
              </a:rPr>
              <a:t>Comment poser les cartes de la main ?</a:t>
            </a:r>
          </a:p>
        </p:txBody>
      </p:sp>
      <p:sp>
        <p:nvSpPr>
          <p:cNvPr id="8" name="Rectangle 7">
            <a:extLst>
              <a:ext uri="{FF2B5EF4-FFF2-40B4-BE49-F238E27FC236}">
                <a16:creationId xmlns:a16="http://schemas.microsoft.com/office/drawing/2014/main" id="{73C7D09F-79B7-5D8B-6804-F715A25709DD}"/>
              </a:ext>
            </a:extLst>
          </p:cNvPr>
          <p:cNvSpPr/>
          <p:nvPr/>
        </p:nvSpPr>
        <p:spPr>
          <a:xfrm>
            <a:off x="3819622" y="2811987"/>
            <a:ext cx="4063934" cy="584775"/>
          </a:xfrm>
          <a:prstGeom prst="rect">
            <a:avLst/>
          </a:prstGeom>
          <a:noFill/>
        </p:spPr>
        <p:txBody>
          <a:bodyPr wrap="none" lIns="91440" tIns="45720" rIns="91440" bIns="45720">
            <a:spAutoFit/>
          </a:bodyPr>
          <a:lstStyle/>
          <a:p>
            <a:pPr algn="ctr"/>
            <a:r>
              <a:rPr lang="fr-FR" sz="3200" b="1" cap="none" spc="0" dirty="0">
                <a:ln w="6600">
                  <a:solidFill>
                    <a:schemeClr val="accent2"/>
                  </a:solidFill>
                  <a:prstDash val="solid"/>
                </a:ln>
                <a:solidFill>
                  <a:srgbClr val="FFFFFF"/>
                </a:solidFill>
                <a:effectLst>
                  <a:outerShdw dist="38100" dir="2700000" algn="tl" rotWithShape="0">
                    <a:schemeClr val="accent2"/>
                  </a:outerShdw>
                </a:effectLst>
              </a:rPr>
              <a:t>Composition du jeu</a:t>
            </a:r>
          </a:p>
        </p:txBody>
      </p:sp>
      <p:sp>
        <p:nvSpPr>
          <p:cNvPr id="10" name="Rectangle 9">
            <a:extLst>
              <a:ext uri="{FF2B5EF4-FFF2-40B4-BE49-F238E27FC236}">
                <a16:creationId xmlns:a16="http://schemas.microsoft.com/office/drawing/2014/main" id="{B8E1BFB3-50C7-D222-6B88-DBF2070CC3F0}"/>
              </a:ext>
            </a:extLst>
          </p:cNvPr>
          <p:cNvSpPr/>
          <p:nvPr/>
        </p:nvSpPr>
        <p:spPr>
          <a:xfrm>
            <a:off x="1649593" y="1739551"/>
            <a:ext cx="8525091" cy="584775"/>
          </a:xfrm>
          <a:prstGeom prst="rect">
            <a:avLst/>
          </a:prstGeom>
          <a:noFill/>
        </p:spPr>
        <p:txBody>
          <a:bodyPr wrap="none" lIns="91440" tIns="45720" rIns="91440" bIns="45720">
            <a:spAutoFit/>
          </a:bodyPr>
          <a:lstStyle/>
          <a:p>
            <a:pPr algn="ctr"/>
            <a:r>
              <a:rPr lang="fr-FR" sz="3200" b="1" dirty="0">
                <a:ln w="6600">
                  <a:solidFill>
                    <a:schemeClr val="accent2"/>
                  </a:solidFill>
                  <a:prstDash val="solid"/>
                </a:ln>
                <a:solidFill>
                  <a:srgbClr val="FFFFFF"/>
                </a:solidFill>
                <a:effectLst>
                  <a:outerShdw dist="38100" dir="2700000" algn="tl" rotWithShape="0">
                    <a:schemeClr val="accent2"/>
                  </a:outerShdw>
                </a:effectLst>
              </a:rPr>
              <a:t>Présentation du jeu «  l’ école de l’avenir »</a:t>
            </a:r>
            <a:endParaRPr lang="fr-FR"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4320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4" name="Image 3">
            <a:extLst>
              <a:ext uri="{FF2B5EF4-FFF2-40B4-BE49-F238E27FC236}">
                <a16:creationId xmlns:a16="http://schemas.microsoft.com/office/drawing/2014/main" id="{6E4192F9-931D-AFA1-B685-F0F9804AEAF2}"/>
              </a:ext>
            </a:extLst>
          </p:cNvPr>
          <p:cNvPicPr>
            <a:picLocks noChangeAspect="1"/>
          </p:cNvPicPr>
          <p:nvPr/>
        </p:nvPicPr>
        <p:blipFill>
          <a:blip r:embed="rId2"/>
          <a:stretch>
            <a:fillRect/>
          </a:stretch>
        </p:blipFill>
        <p:spPr>
          <a:xfrm>
            <a:off x="-325902" y="56519"/>
            <a:ext cx="13727032" cy="6939583"/>
          </a:xfrm>
          <a:prstGeom prst="rect">
            <a:avLst/>
          </a:prstGeom>
        </p:spPr>
      </p:pic>
      <p:sp>
        <p:nvSpPr>
          <p:cNvPr id="13" name="ZoneTexte 12">
            <a:extLst>
              <a:ext uri="{FF2B5EF4-FFF2-40B4-BE49-F238E27FC236}">
                <a16:creationId xmlns:a16="http://schemas.microsoft.com/office/drawing/2014/main" id="{3ED1EB0C-37D2-79DF-72A7-68BBDCD58F99}"/>
              </a:ext>
            </a:extLst>
          </p:cNvPr>
          <p:cNvSpPr txBox="1"/>
          <p:nvPr/>
        </p:nvSpPr>
        <p:spPr>
          <a:xfrm>
            <a:off x="1212128" y="842018"/>
            <a:ext cx="9946202" cy="461665"/>
          </a:xfrm>
          <a:prstGeom prst="rect">
            <a:avLst/>
          </a:prstGeom>
          <a:solidFill>
            <a:schemeClr val="tx1"/>
          </a:solidFill>
        </p:spPr>
        <p:txBody>
          <a:bodyPr wrap="square" rtlCol="0">
            <a:spAutoFit/>
          </a:bodyPr>
          <a:lstStyle/>
          <a:p>
            <a:r>
              <a:rPr lang="fr-FR" sz="2400" b="1" dirty="0">
                <a:solidFill>
                  <a:schemeClr val="bg1"/>
                </a:solidFill>
              </a:rPr>
              <a:t>La carte nommé «  Carte : les formations de ma région »</a:t>
            </a:r>
          </a:p>
        </p:txBody>
      </p:sp>
      <p:sp>
        <p:nvSpPr>
          <p:cNvPr id="6" name="Rectangle 5">
            <a:extLst>
              <a:ext uri="{FF2B5EF4-FFF2-40B4-BE49-F238E27FC236}">
                <a16:creationId xmlns:a16="http://schemas.microsoft.com/office/drawing/2014/main" id="{12AD0B77-6567-5D5D-1D76-9BBB4C680F30}"/>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b="0" cap="none" spc="0" dirty="0">
                <a:ln w="0"/>
                <a:solidFill>
                  <a:srgbClr val="FFFF00"/>
                </a:solidFill>
                <a:effectLst>
                  <a:reflection blurRad="6350" stA="53000" endA="300" endPos="35500" dir="5400000" sy="-90000" algn="bl" rotWithShape="0"/>
                </a:effectLst>
              </a:rPr>
              <a:t>« Nouvelle carte dans le jeu »</a:t>
            </a:r>
          </a:p>
        </p:txBody>
      </p:sp>
      <p:sp>
        <p:nvSpPr>
          <p:cNvPr id="28" name="Rectangle 27">
            <a:extLst>
              <a:ext uri="{FF2B5EF4-FFF2-40B4-BE49-F238E27FC236}">
                <a16:creationId xmlns:a16="http://schemas.microsoft.com/office/drawing/2014/main" id="{EAB14606-D8F7-8F52-C9E6-CEA8A79FD814}"/>
              </a:ext>
            </a:extLst>
          </p:cNvPr>
          <p:cNvSpPr/>
          <p:nvPr/>
        </p:nvSpPr>
        <p:spPr>
          <a:xfrm>
            <a:off x="5182455" y="1438246"/>
            <a:ext cx="7595419" cy="41423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rPr>
              <a:t>Attention!!</a:t>
            </a:r>
          </a:p>
          <a:p>
            <a:pPr algn="ctr"/>
            <a:r>
              <a:rPr lang="fr-FR" sz="2800" b="1" dirty="0">
                <a:solidFill>
                  <a:srgbClr val="FF0000"/>
                </a:solidFill>
              </a:rPr>
              <a:t>Il n’est pas possible de poser cette carte autrement qu’en répondant positivement à une question associée.</a:t>
            </a:r>
          </a:p>
        </p:txBody>
      </p:sp>
      <p:pic>
        <p:nvPicPr>
          <p:cNvPr id="5" name="Image 4">
            <a:extLst>
              <a:ext uri="{FF2B5EF4-FFF2-40B4-BE49-F238E27FC236}">
                <a16:creationId xmlns:a16="http://schemas.microsoft.com/office/drawing/2014/main" id="{41190B3F-0D6A-A8E1-EE80-C8C6D65F0EF2}"/>
              </a:ext>
            </a:extLst>
          </p:cNvPr>
          <p:cNvPicPr>
            <a:picLocks noChangeAspect="1"/>
          </p:cNvPicPr>
          <p:nvPr/>
        </p:nvPicPr>
        <p:blipFill rotWithShape="1">
          <a:blip r:embed="rId3"/>
          <a:srcRect l="37934" t="21629" r="39566" b="20565"/>
          <a:stretch/>
        </p:blipFill>
        <p:spPr>
          <a:xfrm>
            <a:off x="920481" y="1419749"/>
            <a:ext cx="1458388" cy="2106561"/>
          </a:xfrm>
          <a:prstGeom prst="rect">
            <a:avLst/>
          </a:prstGeom>
        </p:spPr>
      </p:pic>
      <p:pic>
        <p:nvPicPr>
          <p:cNvPr id="3" name="Image 2">
            <a:extLst>
              <a:ext uri="{FF2B5EF4-FFF2-40B4-BE49-F238E27FC236}">
                <a16:creationId xmlns:a16="http://schemas.microsoft.com/office/drawing/2014/main" id="{CBD572AC-7B8D-714A-513A-5CC379721CE7}"/>
              </a:ext>
            </a:extLst>
          </p:cNvPr>
          <p:cNvPicPr>
            <a:picLocks noChangeAspect="1"/>
          </p:cNvPicPr>
          <p:nvPr/>
        </p:nvPicPr>
        <p:blipFill rotWithShape="1">
          <a:blip r:embed="rId4"/>
          <a:srcRect l="47661" t="35781" r="15806" b="22517"/>
          <a:stretch/>
        </p:blipFill>
        <p:spPr>
          <a:xfrm>
            <a:off x="447763" y="3682899"/>
            <a:ext cx="4454012" cy="2858522"/>
          </a:xfrm>
          <a:prstGeom prst="rect">
            <a:avLst/>
          </a:prstGeom>
        </p:spPr>
      </p:pic>
      <p:cxnSp>
        <p:nvCxnSpPr>
          <p:cNvPr id="7" name="Connecteur droit avec flèche 6">
            <a:extLst>
              <a:ext uri="{FF2B5EF4-FFF2-40B4-BE49-F238E27FC236}">
                <a16:creationId xmlns:a16="http://schemas.microsoft.com/office/drawing/2014/main" id="{DF4A82FD-DF64-7B87-16F3-28CCAE175982}"/>
              </a:ext>
            </a:extLst>
          </p:cNvPr>
          <p:cNvCxnSpPr>
            <a:cxnSpLocks/>
          </p:cNvCxnSpPr>
          <p:nvPr/>
        </p:nvCxnSpPr>
        <p:spPr>
          <a:xfrm flipH="1">
            <a:off x="4559199" y="4421798"/>
            <a:ext cx="2585905" cy="6903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030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BB003-B34B-63E5-471B-A16037F98049}"/>
              </a:ext>
            </a:extLst>
          </p:cNvPr>
          <p:cNvSpPr/>
          <p:nvPr/>
        </p:nvSpPr>
        <p:spPr>
          <a:xfrm>
            <a:off x="2956407" y="330152"/>
            <a:ext cx="5934638" cy="1446550"/>
          </a:xfrm>
          <a:prstGeom prst="rect">
            <a:avLst/>
          </a:prstGeom>
          <a:noFill/>
        </p:spPr>
        <p:txBody>
          <a:bodyPr wrap="none" lIns="91440" tIns="45720" rIns="91440" bIns="45720">
            <a:spAutoFit/>
          </a:bodyPr>
          <a:lstStyle/>
          <a:p>
            <a:pPr algn="ctr"/>
            <a:r>
              <a:rPr lang="fr-FR" sz="4400" b="0" cap="none" spc="0" dirty="0">
                <a:ln w="0"/>
                <a:solidFill>
                  <a:srgbClr val="FFFF00"/>
                </a:solidFill>
                <a:effectLst>
                  <a:reflection blurRad="6350" stA="53000" endA="300" endPos="35500" dir="5400000" sy="-90000" algn="bl" rotWithShape="0"/>
                </a:effectLst>
              </a:rPr>
              <a:t>Présentation du jeu </a:t>
            </a:r>
          </a:p>
          <a:p>
            <a:pPr algn="ctr"/>
            <a:r>
              <a:rPr lang="fr-FR" sz="4400" dirty="0">
                <a:ln w="0"/>
                <a:solidFill>
                  <a:srgbClr val="FFFF00"/>
                </a:solidFill>
                <a:effectLst>
                  <a:reflection blurRad="6350" stA="53000" endA="300" endPos="35500" dir="5400000" sy="-90000" algn="bl" rotWithShape="0"/>
                </a:effectLst>
              </a:rPr>
              <a:t>« l’école de l’avenir »</a:t>
            </a:r>
            <a:endParaRPr lang="fr-FR" sz="4400" b="0" cap="none" spc="0" dirty="0">
              <a:ln w="0"/>
              <a:solidFill>
                <a:srgbClr val="FFFF00"/>
              </a:solidFill>
              <a:effectLst>
                <a:reflection blurRad="6350" stA="53000" endA="300" endPos="35500" dir="5400000" sy="-90000" algn="bl" rotWithShape="0"/>
              </a:effectLst>
            </a:endParaRPr>
          </a:p>
        </p:txBody>
      </p:sp>
      <p:pic>
        <p:nvPicPr>
          <p:cNvPr id="10" name="Image 9">
            <a:extLst>
              <a:ext uri="{FF2B5EF4-FFF2-40B4-BE49-F238E27FC236}">
                <a16:creationId xmlns:a16="http://schemas.microsoft.com/office/drawing/2014/main" id="{4F27D321-3E27-0156-8794-95D051AA6BB7}"/>
              </a:ext>
            </a:extLst>
          </p:cNvPr>
          <p:cNvPicPr>
            <a:picLocks noChangeAspect="1"/>
          </p:cNvPicPr>
          <p:nvPr/>
        </p:nvPicPr>
        <p:blipFill>
          <a:blip r:embed="rId2"/>
          <a:stretch>
            <a:fillRect/>
          </a:stretch>
        </p:blipFill>
        <p:spPr>
          <a:xfrm>
            <a:off x="8279580" y="2199077"/>
            <a:ext cx="3723862" cy="2094673"/>
          </a:xfrm>
          <a:prstGeom prst="rect">
            <a:avLst/>
          </a:prstGeom>
        </p:spPr>
      </p:pic>
      <p:pic>
        <p:nvPicPr>
          <p:cNvPr id="12" name="Image 11">
            <a:extLst>
              <a:ext uri="{FF2B5EF4-FFF2-40B4-BE49-F238E27FC236}">
                <a16:creationId xmlns:a16="http://schemas.microsoft.com/office/drawing/2014/main" id="{F1E02B4A-A2F6-E8BC-AB9D-DE245858A856}"/>
              </a:ext>
            </a:extLst>
          </p:cNvPr>
          <p:cNvPicPr>
            <a:picLocks noChangeAspect="1"/>
          </p:cNvPicPr>
          <p:nvPr/>
        </p:nvPicPr>
        <p:blipFill>
          <a:blip r:embed="rId3"/>
          <a:stretch>
            <a:fillRect/>
          </a:stretch>
        </p:blipFill>
        <p:spPr>
          <a:xfrm>
            <a:off x="8713743" y="4527573"/>
            <a:ext cx="2855536" cy="1606239"/>
          </a:xfrm>
          <a:prstGeom prst="rect">
            <a:avLst/>
          </a:prstGeom>
        </p:spPr>
      </p:pic>
      <p:pic>
        <p:nvPicPr>
          <p:cNvPr id="3" name="Image 2">
            <a:extLst>
              <a:ext uri="{FF2B5EF4-FFF2-40B4-BE49-F238E27FC236}">
                <a16:creationId xmlns:a16="http://schemas.microsoft.com/office/drawing/2014/main" id="{854A9124-60ED-4F41-35BF-40793F9CD303}"/>
              </a:ext>
            </a:extLst>
          </p:cNvPr>
          <p:cNvPicPr>
            <a:picLocks noChangeAspect="1"/>
          </p:cNvPicPr>
          <p:nvPr/>
        </p:nvPicPr>
        <p:blipFill rotWithShape="1">
          <a:blip r:embed="rId4"/>
          <a:srcRect b="21680"/>
          <a:stretch/>
        </p:blipFill>
        <p:spPr>
          <a:xfrm>
            <a:off x="1204367" y="2199077"/>
            <a:ext cx="6698570" cy="3934735"/>
          </a:xfrm>
          <a:prstGeom prst="rect">
            <a:avLst/>
          </a:prstGeom>
        </p:spPr>
      </p:pic>
      <p:sp>
        <p:nvSpPr>
          <p:cNvPr id="2" name="Rectangle 1">
            <a:extLst>
              <a:ext uri="{FF2B5EF4-FFF2-40B4-BE49-F238E27FC236}">
                <a16:creationId xmlns:a16="http://schemas.microsoft.com/office/drawing/2014/main" id="{0FD79A31-B181-10A0-2EE7-453D11A4D535}"/>
              </a:ext>
            </a:extLst>
          </p:cNvPr>
          <p:cNvSpPr/>
          <p:nvPr/>
        </p:nvSpPr>
        <p:spPr>
          <a:xfrm>
            <a:off x="2469856" y="2967335"/>
            <a:ext cx="7252306" cy="923330"/>
          </a:xfrm>
          <a:prstGeom prst="rect">
            <a:avLst/>
          </a:prstGeom>
          <a:solidFill>
            <a:srgbClr val="FFFF00"/>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b="1" dirty="0">
                <a:ln/>
                <a:solidFill>
                  <a:schemeClr val="accent4"/>
                </a:solidFill>
              </a:rPr>
              <a:t>Bonne partie à tous !!</a:t>
            </a:r>
          </a:p>
        </p:txBody>
      </p:sp>
    </p:spTree>
    <p:extLst>
      <p:ext uri="{BB962C8B-B14F-4D97-AF65-F5344CB8AC3E}">
        <p14:creationId xmlns:p14="http://schemas.microsoft.com/office/powerpoint/2010/main" val="3817787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BB003-B34B-63E5-471B-A16037F98049}"/>
              </a:ext>
            </a:extLst>
          </p:cNvPr>
          <p:cNvSpPr/>
          <p:nvPr/>
        </p:nvSpPr>
        <p:spPr>
          <a:xfrm>
            <a:off x="2956407" y="330152"/>
            <a:ext cx="5934637" cy="1446550"/>
          </a:xfrm>
          <a:prstGeom prst="rect">
            <a:avLst/>
          </a:prstGeom>
          <a:noFill/>
        </p:spPr>
        <p:txBody>
          <a:bodyPr wrap="none" lIns="91440" tIns="45720" rIns="91440" bIns="45720">
            <a:spAutoFit/>
          </a:bodyPr>
          <a:lstStyle/>
          <a:p>
            <a:pPr algn="ctr"/>
            <a:r>
              <a:rPr lang="fr-FR" sz="4400" b="0" cap="none" spc="0" dirty="0">
                <a:ln w="0"/>
                <a:solidFill>
                  <a:srgbClr val="FFFF00"/>
                </a:solidFill>
                <a:effectLst>
                  <a:reflection blurRad="6350" stA="53000" endA="300" endPos="35500" dir="5400000" sy="-90000" algn="bl" rotWithShape="0"/>
                </a:effectLst>
              </a:rPr>
              <a:t>Présentation du jeu </a:t>
            </a:r>
          </a:p>
          <a:p>
            <a:pPr algn="ctr"/>
            <a:r>
              <a:rPr lang="fr-FR" sz="4400" dirty="0">
                <a:ln w="0"/>
                <a:solidFill>
                  <a:srgbClr val="FFFF00"/>
                </a:solidFill>
                <a:effectLst>
                  <a:reflection blurRad="6350" stA="53000" endA="300" endPos="35500" dir="5400000" sy="-90000" algn="bl" rotWithShape="0"/>
                </a:effectLst>
              </a:rPr>
              <a:t>« l’école de l’avenir »</a:t>
            </a:r>
            <a:endParaRPr lang="fr-FR" sz="4400" b="0" cap="none" spc="0" dirty="0">
              <a:ln w="0"/>
              <a:solidFill>
                <a:srgbClr val="FFFF00"/>
              </a:solidFill>
              <a:effectLst>
                <a:reflection blurRad="6350" stA="53000" endA="300" endPos="35500" dir="5400000" sy="-90000" algn="bl" rotWithShape="0"/>
              </a:effectLst>
            </a:endParaRPr>
          </a:p>
        </p:txBody>
      </p:sp>
      <p:pic>
        <p:nvPicPr>
          <p:cNvPr id="10" name="Image 9">
            <a:extLst>
              <a:ext uri="{FF2B5EF4-FFF2-40B4-BE49-F238E27FC236}">
                <a16:creationId xmlns:a16="http://schemas.microsoft.com/office/drawing/2014/main" id="{4F27D321-3E27-0156-8794-95D051AA6BB7}"/>
              </a:ext>
            </a:extLst>
          </p:cNvPr>
          <p:cNvPicPr>
            <a:picLocks noChangeAspect="1"/>
          </p:cNvPicPr>
          <p:nvPr/>
        </p:nvPicPr>
        <p:blipFill>
          <a:blip r:embed="rId2"/>
          <a:stretch>
            <a:fillRect/>
          </a:stretch>
        </p:blipFill>
        <p:spPr>
          <a:xfrm>
            <a:off x="8279580" y="2199077"/>
            <a:ext cx="3723862" cy="2094673"/>
          </a:xfrm>
          <a:prstGeom prst="rect">
            <a:avLst/>
          </a:prstGeom>
        </p:spPr>
      </p:pic>
      <p:pic>
        <p:nvPicPr>
          <p:cNvPr id="12" name="Image 11">
            <a:extLst>
              <a:ext uri="{FF2B5EF4-FFF2-40B4-BE49-F238E27FC236}">
                <a16:creationId xmlns:a16="http://schemas.microsoft.com/office/drawing/2014/main" id="{F1E02B4A-A2F6-E8BC-AB9D-DE245858A856}"/>
              </a:ext>
            </a:extLst>
          </p:cNvPr>
          <p:cNvPicPr>
            <a:picLocks noChangeAspect="1"/>
          </p:cNvPicPr>
          <p:nvPr/>
        </p:nvPicPr>
        <p:blipFill>
          <a:blip r:embed="rId3"/>
          <a:stretch>
            <a:fillRect/>
          </a:stretch>
        </p:blipFill>
        <p:spPr>
          <a:xfrm>
            <a:off x="8713743" y="4527573"/>
            <a:ext cx="2855536" cy="1606239"/>
          </a:xfrm>
          <a:prstGeom prst="rect">
            <a:avLst/>
          </a:prstGeom>
        </p:spPr>
      </p:pic>
      <p:pic>
        <p:nvPicPr>
          <p:cNvPr id="3" name="Image 2">
            <a:extLst>
              <a:ext uri="{FF2B5EF4-FFF2-40B4-BE49-F238E27FC236}">
                <a16:creationId xmlns:a16="http://schemas.microsoft.com/office/drawing/2014/main" id="{854A9124-60ED-4F41-35BF-40793F9CD303}"/>
              </a:ext>
            </a:extLst>
          </p:cNvPr>
          <p:cNvPicPr>
            <a:picLocks noChangeAspect="1"/>
          </p:cNvPicPr>
          <p:nvPr/>
        </p:nvPicPr>
        <p:blipFill rotWithShape="1">
          <a:blip r:embed="rId4"/>
          <a:srcRect b="21680"/>
          <a:stretch/>
        </p:blipFill>
        <p:spPr>
          <a:xfrm>
            <a:off x="1204367" y="2199077"/>
            <a:ext cx="6698570" cy="3934735"/>
          </a:xfrm>
          <a:prstGeom prst="rect">
            <a:avLst/>
          </a:prstGeom>
        </p:spPr>
      </p:pic>
      <p:sp>
        <p:nvSpPr>
          <p:cNvPr id="7" name="Organigramme : Document 6">
            <a:extLst>
              <a:ext uri="{FF2B5EF4-FFF2-40B4-BE49-F238E27FC236}">
                <a16:creationId xmlns:a16="http://schemas.microsoft.com/office/drawing/2014/main" id="{9B275052-E48E-F495-425A-165BC30B41F9}"/>
              </a:ext>
            </a:extLst>
          </p:cNvPr>
          <p:cNvSpPr/>
          <p:nvPr/>
        </p:nvSpPr>
        <p:spPr>
          <a:xfrm>
            <a:off x="2462981" y="2374490"/>
            <a:ext cx="8686800" cy="3642852"/>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0" i="0" dirty="0">
                <a:solidFill>
                  <a:srgbClr val="0D0D0D"/>
                </a:solidFill>
                <a:effectLst/>
                <a:highlight>
                  <a:srgbClr val="FFFFFF"/>
                </a:highlight>
                <a:latin typeface="Söhne"/>
              </a:rPr>
              <a:t>ce jeu offre une exploration de toutes les possibilités de formation après la troisième, aidant ainsi les élèves à sélectionner celle qui correspond le mieux à leurs centres d’intérêt."</a:t>
            </a:r>
            <a:endParaRPr lang="fr-FR" dirty="0"/>
          </a:p>
        </p:txBody>
      </p:sp>
    </p:spTree>
    <p:extLst>
      <p:ext uri="{BB962C8B-B14F-4D97-AF65-F5344CB8AC3E}">
        <p14:creationId xmlns:p14="http://schemas.microsoft.com/office/powerpoint/2010/main" val="15940581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BB003-B34B-63E5-471B-A16037F98049}"/>
              </a:ext>
            </a:extLst>
          </p:cNvPr>
          <p:cNvSpPr/>
          <p:nvPr/>
        </p:nvSpPr>
        <p:spPr>
          <a:xfrm>
            <a:off x="3338446" y="-150958"/>
            <a:ext cx="5934637" cy="1446550"/>
          </a:xfrm>
          <a:prstGeom prst="rect">
            <a:avLst/>
          </a:prstGeom>
          <a:noFill/>
        </p:spPr>
        <p:txBody>
          <a:bodyPr wrap="none" lIns="91440" tIns="45720" rIns="91440" bIns="45720">
            <a:spAutoFit/>
          </a:bodyPr>
          <a:lstStyle/>
          <a:p>
            <a:pPr algn="ctr"/>
            <a:r>
              <a:rPr lang="fr-FR" sz="4400" b="0" cap="none" spc="0" dirty="0">
                <a:ln w="0"/>
                <a:solidFill>
                  <a:srgbClr val="FFFF00"/>
                </a:solidFill>
                <a:effectLst>
                  <a:reflection blurRad="6350" stA="53000" endA="300" endPos="35500" dir="5400000" sy="-90000" algn="bl" rotWithShape="0"/>
                </a:effectLst>
              </a:rPr>
              <a:t>Présentation du jeu </a:t>
            </a:r>
          </a:p>
          <a:p>
            <a:pPr algn="ctr"/>
            <a:r>
              <a:rPr lang="fr-FR" sz="4400" dirty="0">
                <a:ln w="0"/>
                <a:solidFill>
                  <a:srgbClr val="FFFF00"/>
                </a:solidFill>
                <a:effectLst>
                  <a:reflection blurRad="6350" stA="53000" endA="300" endPos="35500" dir="5400000" sy="-90000" algn="bl" rotWithShape="0"/>
                </a:effectLst>
              </a:rPr>
              <a:t>« l’école de l’avenir »</a:t>
            </a:r>
            <a:endParaRPr lang="fr-FR" sz="4400" b="0" cap="none" spc="0" dirty="0">
              <a:ln w="0"/>
              <a:solidFill>
                <a:srgbClr val="FFFF00"/>
              </a:solidFill>
              <a:effectLst>
                <a:reflection blurRad="6350" stA="53000" endA="300" endPos="35500" dir="5400000" sy="-90000" algn="bl" rotWithShape="0"/>
              </a:effectLst>
            </a:endParaRPr>
          </a:p>
        </p:txBody>
      </p:sp>
      <p:pic>
        <p:nvPicPr>
          <p:cNvPr id="6" name="Image 5">
            <a:extLst>
              <a:ext uri="{FF2B5EF4-FFF2-40B4-BE49-F238E27FC236}">
                <a16:creationId xmlns:a16="http://schemas.microsoft.com/office/drawing/2014/main" id="{74C84B15-F51D-7A67-2229-D5F6EBD61307}"/>
              </a:ext>
            </a:extLst>
          </p:cNvPr>
          <p:cNvPicPr>
            <a:picLocks noChangeAspect="1"/>
          </p:cNvPicPr>
          <p:nvPr/>
        </p:nvPicPr>
        <p:blipFill rotWithShape="1">
          <a:blip r:embed="rId2"/>
          <a:srcRect l="42943" t="34401" r="10363" b="14391"/>
          <a:stretch/>
        </p:blipFill>
        <p:spPr>
          <a:xfrm>
            <a:off x="309717" y="1853819"/>
            <a:ext cx="7589793" cy="4679715"/>
          </a:xfrm>
          <a:prstGeom prst="rect">
            <a:avLst/>
          </a:prstGeom>
        </p:spPr>
      </p:pic>
      <p:sp>
        <p:nvSpPr>
          <p:cNvPr id="14" name="Organigramme : Document 13">
            <a:extLst>
              <a:ext uri="{FF2B5EF4-FFF2-40B4-BE49-F238E27FC236}">
                <a16:creationId xmlns:a16="http://schemas.microsoft.com/office/drawing/2014/main" id="{6F11A35F-8110-BE1B-F6BE-5A3780F09E7A}"/>
              </a:ext>
            </a:extLst>
          </p:cNvPr>
          <p:cNvSpPr/>
          <p:nvPr/>
        </p:nvSpPr>
        <p:spPr>
          <a:xfrm>
            <a:off x="8554065" y="1991032"/>
            <a:ext cx="3328218" cy="4679715"/>
          </a:xfrm>
          <a:prstGeom prst="flowChartDocument">
            <a:avLst/>
          </a:prstGeom>
          <a:solidFill>
            <a:srgbClr val="FDBB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Vous allez donc découvrir toutes les formations dispensées au lycée général et technologique</a:t>
            </a:r>
          </a:p>
        </p:txBody>
      </p:sp>
    </p:spTree>
    <p:extLst>
      <p:ext uri="{BB962C8B-B14F-4D97-AF65-F5344CB8AC3E}">
        <p14:creationId xmlns:p14="http://schemas.microsoft.com/office/powerpoint/2010/main" val="154364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BB003-B34B-63E5-471B-A16037F98049}"/>
              </a:ext>
            </a:extLst>
          </p:cNvPr>
          <p:cNvSpPr/>
          <p:nvPr/>
        </p:nvSpPr>
        <p:spPr>
          <a:xfrm>
            <a:off x="3338446" y="-150958"/>
            <a:ext cx="5934637" cy="1446550"/>
          </a:xfrm>
          <a:prstGeom prst="rect">
            <a:avLst/>
          </a:prstGeom>
          <a:noFill/>
        </p:spPr>
        <p:txBody>
          <a:bodyPr wrap="none" lIns="91440" tIns="45720" rIns="91440" bIns="45720">
            <a:spAutoFit/>
          </a:bodyPr>
          <a:lstStyle/>
          <a:p>
            <a:pPr algn="ctr"/>
            <a:r>
              <a:rPr lang="fr-FR" sz="4400" b="0" cap="none" spc="0" dirty="0">
                <a:ln w="0"/>
                <a:solidFill>
                  <a:srgbClr val="FFFF00"/>
                </a:solidFill>
                <a:effectLst>
                  <a:reflection blurRad="6350" stA="53000" endA="300" endPos="35500" dir="5400000" sy="-90000" algn="bl" rotWithShape="0"/>
                </a:effectLst>
              </a:rPr>
              <a:t>Présentation du jeu </a:t>
            </a:r>
          </a:p>
          <a:p>
            <a:pPr algn="ctr"/>
            <a:r>
              <a:rPr lang="fr-FR" sz="4400" dirty="0">
                <a:ln w="0"/>
                <a:solidFill>
                  <a:srgbClr val="FFFF00"/>
                </a:solidFill>
                <a:effectLst>
                  <a:reflection blurRad="6350" stA="53000" endA="300" endPos="35500" dir="5400000" sy="-90000" algn="bl" rotWithShape="0"/>
                </a:effectLst>
              </a:rPr>
              <a:t>« l’école de l’avenir »</a:t>
            </a:r>
            <a:endParaRPr lang="fr-FR" sz="4400" b="0" cap="none" spc="0" dirty="0">
              <a:ln w="0"/>
              <a:solidFill>
                <a:srgbClr val="FFFF00"/>
              </a:solidFill>
              <a:effectLst>
                <a:reflection blurRad="6350" stA="53000" endA="300" endPos="35500" dir="5400000" sy="-90000" algn="bl" rotWithShape="0"/>
              </a:effectLst>
            </a:endParaRPr>
          </a:p>
        </p:txBody>
      </p:sp>
      <p:pic>
        <p:nvPicPr>
          <p:cNvPr id="9" name="Image 8">
            <a:extLst>
              <a:ext uri="{FF2B5EF4-FFF2-40B4-BE49-F238E27FC236}">
                <a16:creationId xmlns:a16="http://schemas.microsoft.com/office/drawing/2014/main" id="{BEAA4C29-0919-AFF2-5A92-39456C144A45}"/>
              </a:ext>
            </a:extLst>
          </p:cNvPr>
          <p:cNvPicPr>
            <a:picLocks noChangeAspect="1"/>
          </p:cNvPicPr>
          <p:nvPr/>
        </p:nvPicPr>
        <p:blipFill rotWithShape="1">
          <a:blip r:embed="rId2"/>
          <a:srcRect l="35927" t="34186" r="18226" b="15252"/>
          <a:stretch/>
        </p:blipFill>
        <p:spPr>
          <a:xfrm>
            <a:off x="190811" y="1743477"/>
            <a:ext cx="7915531" cy="4908045"/>
          </a:xfrm>
          <a:prstGeom prst="rect">
            <a:avLst/>
          </a:prstGeom>
        </p:spPr>
      </p:pic>
      <p:sp>
        <p:nvSpPr>
          <p:cNvPr id="2" name="Organigramme : Document 1">
            <a:extLst>
              <a:ext uri="{FF2B5EF4-FFF2-40B4-BE49-F238E27FC236}">
                <a16:creationId xmlns:a16="http://schemas.microsoft.com/office/drawing/2014/main" id="{C3C02A01-4C29-99D4-336F-889565E7803E}"/>
              </a:ext>
            </a:extLst>
          </p:cNvPr>
          <p:cNvSpPr/>
          <p:nvPr/>
        </p:nvSpPr>
        <p:spPr>
          <a:xfrm>
            <a:off x="8554065" y="1991032"/>
            <a:ext cx="3328218" cy="4679715"/>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Vous allez découvrir toutes les formations dispensées au CFA et au lycée professionnel</a:t>
            </a:r>
          </a:p>
        </p:txBody>
      </p:sp>
    </p:spTree>
    <p:extLst>
      <p:ext uri="{BB962C8B-B14F-4D97-AF65-F5344CB8AC3E}">
        <p14:creationId xmlns:p14="http://schemas.microsoft.com/office/powerpoint/2010/main" val="70367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BB003-B34B-63E5-471B-A16037F98049}"/>
              </a:ext>
            </a:extLst>
          </p:cNvPr>
          <p:cNvSpPr/>
          <p:nvPr/>
        </p:nvSpPr>
        <p:spPr>
          <a:xfrm>
            <a:off x="3338446" y="-150958"/>
            <a:ext cx="5934637" cy="1446550"/>
          </a:xfrm>
          <a:prstGeom prst="rect">
            <a:avLst/>
          </a:prstGeom>
          <a:noFill/>
        </p:spPr>
        <p:txBody>
          <a:bodyPr wrap="none" lIns="91440" tIns="45720" rIns="91440" bIns="45720">
            <a:spAutoFit/>
          </a:bodyPr>
          <a:lstStyle/>
          <a:p>
            <a:pPr algn="ctr"/>
            <a:r>
              <a:rPr lang="fr-FR" sz="4400" b="0" cap="none" spc="0" dirty="0">
                <a:ln w="0"/>
                <a:solidFill>
                  <a:srgbClr val="FFFF00"/>
                </a:solidFill>
                <a:effectLst>
                  <a:reflection blurRad="6350" stA="53000" endA="300" endPos="35500" dir="5400000" sy="-90000" algn="bl" rotWithShape="0"/>
                </a:effectLst>
              </a:rPr>
              <a:t>Présentation du jeu </a:t>
            </a:r>
          </a:p>
          <a:p>
            <a:pPr algn="ctr"/>
            <a:r>
              <a:rPr lang="fr-FR" sz="4400" dirty="0">
                <a:ln w="0"/>
                <a:solidFill>
                  <a:srgbClr val="FFFF00"/>
                </a:solidFill>
                <a:effectLst>
                  <a:reflection blurRad="6350" stA="53000" endA="300" endPos="35500" dir="5400000" sy="-90000" algn="bl" rotWithShape="0"/>
                </a:effectLst>
              </a:rPr>
              <a:t>« l’école de l’avenir »</a:t>
            </a:r>
            <a:endParaRPr lang="fr-FR" sz="4400" b="0" cap="none" spc="0" dirty="0">
              <a:ln w="0"/>
              <a:solidFill>
                <a:srgbClr val="FFFF00"/>
              </a:solidFill>
              <a:effectLst>
                <a:reflection blurRad="6350" stA="53000" endA="300" endPos="35500" dir="5400000" sy="-90000" algn="bl" rotWithShape="0"/>
              </a:effectLst>
            </a:endParaRPr>
          </a:p>
        </p:txBody>
      </p:sp>
      <p:pic>
        <p:nvPicPr>
          <p:cNvPr id="13" name="Image 12">
            <a:extLst>
              <a:ext uri="{FF2B5EF4-FFF2-40B4-BE49-F238E27FC236}">
                <a16:creationId xmlns:a16="http://schemas.microsoft.com/office/drawing/2014/main" id="{2A343844-F8C7-EF25-FFA9-31970A5C57FE}"/>
              </a:ext>
            </a:extLst>
          </p:cNvPr>
          <p:cNvPicPr>
            <a:picLocks noChangeAspect="1"/>
          </p:cNvPicPr>
          <p:nvPr/>
        </p:nvPicPr>
        <p:blipFill rotWithShape="1">
          <a:blip r:embed="rId2"/>
          <a:srcRect l="33871" t="32034" r="7581" b="32357"/>
          <a:stretch/>
        </p:blipFill>
        <p:spPr>
          <a:xfrm>
            <a:off x="1607574" y="3429000"/>
            <a:ext cx="9250286" cy="3163062"/>
          </a:xfrm>
          <a:prstGeom prst="rect">
            <a:avLst/>
          </a:prstGeom>
        </p:spPr>
      </p:pic>
      <p:sp>
        <p:nvSpPr>
          <p:cNvPr id="2" name="Organigramme : Document 1">
            <a:extLst>
              <a:ext uri="{FF2B5EF4-FFF2-40B4-BE49-F238E27FC236}">
                <a16:creationId xmlns:a16="http://schemas.microsoft.com/office/drawing/2014/main" id="{E262FB95-9ED0-17F6-A8B7-BDB63A05A298}"/>
              </a:ext>
            </a:extLst>
          </p:cNvPr>
          <p:cNvSpPr/>
          <p:nvPr/>
        </p:nvSpPr>
        <p:spPr>
          <a:xfrm>
            <a:off x="1334140" y="1496961"/>
            <a:ext cx="10407444" cy="1932039"/>
          </a:xfrm>
          <a:prstGeom prst="flowChartDocument">
            <a:avLst/>
          </a:prstGeom>
          <a:gradFill flip="none" rotWithShape="1">
            <a:gsLst>
              <a:gs pos="0">
                <a:srgbClr val="00B0F0"/>
              </a:gs>
              <a:gs pos="50000">
                <a:srgbClr val="FFFF00"/>
              </a:gs>
              <a:gs pos="100000">
                <a:srgbClr val="FF0000"/>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Vous allez aussi découvrir  les formations que vous pouvez bénéficier à la condition d’obtenir un BAC général, technologique ou un BAC pro. Elles se dispensent au lycée, à l’université, dans une grande école ou dans une école spécialisée.</a:t>
            </a:r>
          </a:p>
        </p:txBody>
      </p:sp>
    </p:spTree>
    <p:extLst>
      <p:ext uri="{BB962C8B-B14F-4D97-AF65-F5344CB8AC3E}">
        <p14:creationId xmlns:p14="http://schemas.microsoft.com/office/powerpoint/2010/main" val="127896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A0E39-434E-A92F-86D2-DDEC4521710E}"/>
              </a:ext>
            </a:extLst>
          </p:cNvPr>
          <p:cNvSpPr/>
          <p:nvPr/>
        </p:nvSpPr>
        <p:spPr>
          <a:xfrm>
            <a:off x="1033670" y="11021"/>
            <a:ext cx="9946203" cy="830997"/>
          </a:xfrm>
          <a:prstGeom prst="rect">
            <a:avLst/>
          </a:prstGeom>
          <a:noFill/>
        </p:spPr>
        <p:txBody>
          <a:bodyPr wrap="square" lIns="91440" tIns="45720" rIns="91440" bIns="45720">
            <a:spAutoFit/>
          </a:bodyPr>
          <a:lstStyle/>
          <a:p>
            <a:pPr algn="ctr"/>
            <a:r>
              <a:rPr lang="fr-FR" sz="4800" dirty="0">
                <a:ln w="0"/>
                <a:solidFill>
                  <a:srgbClr val="FFFF00"/>
                </a:solidFill>
                <a:effectLst>
                  <a:reflection blurRad="6350" stA="53000" endA="300" endPos="35500" dir="5400000" sy="-90000" algn="bl" rotWithShape="0"/>
                </a:effectLst>
              </a:rPr>
              <a:t>Composition du jeu </a:t>
            </a:r>
            <a:endParaRPr lang="fr-FR" sz="4800" b="0" cap="none" spc="0" dirty="0">
              <a:ln w="0"/>
              <a:solidFill>
                <a:srgbClr val="FFFF00"/>
              </a:solidFill>
              <a:effectLst>
                <a:reflection blurRad="6350" stA="53000" endA="300" endPos="35500" dir="5400000" sy="-90000" algn="bl" rotWithShape="0"/>
              </a:effectLst>
            </a:endParaRPr>
          </a:p>
        </p:txBody>
      </p:sp>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9" name="Image 8">
            <a:extLst>
              <a:ext uri="{FF2B5EF4-FFF2-40B4-BE49-F238E27FC236}">
                <a16:creationId xmlns:a16="http://schemas.microsoft.com/office/drawing/2014/main" id="{C91BF75B-C046-E423-9B43-AD756D8FE657}"/>
              </a:ext>
            </a:extLst>
          </p:cNvPr>
          <p:cNvPicPr>
            <a:picLocks noChangeAspect="1"/>
          </p:cNvPicPr>
          <p:nvPr/>
        </p:nvPicPr>
        <p:blipFill>
          <a:blip r:embed="rId2"/>
          <a:stretch>
            <a:fillRect/>
          </a:stretch>
        </p:blipFill>
        <p:spPr>
          <a:xfrm>
            <a:off x="2289038" y="1762539"/>
            <a:ext cx="6997147" cy="3935895"/>
          </a:xfrm>
          <a:prstGeom prst="rect">
            <a:avLst/>
          </a:prstGeom>
        </p:spPr>
      </p:pic>
      <p:pic>
        <p:nvPicPr>
          <p:cNvPr id="12" name="Image 11">
            <a:extLst>
              <a:ext uri="{FF2B5EF4-FFF2-40B4-BE49-F238E27FC236}">
                <a16:creationId xmlns:a16="http://schemas.microsoft.com/office/drawing/2014/main" id="{3F517632-9A6B-E321-4774-E804FD6D2169}"/>
              </a:ext>
            </a:extLst>
          </p:cNvPr>
          <p:cNvPicPr>
            <a:picLocks noChangeAspect="1"/>
          </p:cNvPicPr>
          <p:nvPr/>
        </p:nvPicPr>
        <p:blipFill>
          <a:blip r:embed="rId3"/>
          <a:stretch>
            <a:fillRect/>
          </a:stretch>
        </p:blipFill>
        <p:spPr>
          <a:xfrm rot="5400000">
            <a:off x="9308850" y="2842490"/>
            <a:ext cx="2544450" cy="1431253"/>
          </a:xfrm>
          <a:prstGeom prst="rect">
            <a:avLst/>
          </a:prstGeom>
        </p:spPr>
      </p:pic>
      <mc:AlternateContent xmlns:mc="http://schemas.openxmlformats.org/markup-compatibility/2006" xmlns:pslz="http://schemas.microsoft.com/office/powerpoint/2016/slidezoom">
        <mc:Choice Requires="pslz">
          <p:graphicFrame>
            <p:nvGraphicFramePr>
              <p:cNvPr id="14" name="Zoom de diapositive 13">
                <a:extLst>
                  <a:ext uri="{FF2B5EF4-FFF2-40B4-BE49-F238E27FC236}">
                    <a16:creationId xmlns:a16="http://schemas.microsoft.com/office/drawing/2014/main" id="{4CF4F7B1-D93C-9256-A3CC-B9226CB28387}"/>
                  </a:ext>
                </a:extLst>
              </p:cNvPr>
              <p:cNvGraphicFramePr>
                <a:graphicFrameLocks noChangeAspect="1"/>
              </p:cNvGraphicFramePr>
              <p:nvPr/>
            </p:nvGraphicFramePr>
            <p:xfrm>
              <a:off x="2589567" y="4065248"/>
              <a:ext cx="707310" cy="397862"/>
            </p:xfrm>
            <a:graphic>
              <a:graphicData uri="http://schemas.microsoft.com/office/powerpoint/2016/slidezoom">
                <pslz:sldZm>
                  <pslz:sldZmObj sldId="260" cId="1590727299">
                    <pslz:zmPr id="{62A8D478-84CA-41F5-9F15-C611463F9DF5}" returnToParent="0" transitionDur="1000">
                      <p166:blipFill xmlns:p166="http://schemas.microsoft.com/office/powerpoint/2016/6/main">
                        <a:blip r:embed="rId4"/>
                        <a:stretch>
                          <a:fillRect/>
                        </a:stretch>
                      </p166:blipFill>
                      <p166:spPr xmlns:p166="http://schemas.microsoft.com/office/powerpoint/2016/6/main">
                        <a:xfrm>
                          <a:off x="0" y="0"/>
                          <a:ext cx="707310" cy="397862"/>
                        </a:xfrm>
                        <a:prstGeom prst="rect">
                          <a:avLst/>
                        </a:prstGeom>
                        <a:ln w="3175">
                          <a:solidFill>
                            <a:prstClr val="ltGray"/>
                          </a:solidFill>
                        </a:ln>
                      </p166:spPr>
                    </pslz:zmPr>
                  </pslz:sldZmObj>
                </pslz:sldZm>
              </a:graphicData>
            </a:graphic>
          </p:graphicFrame>
        </mc:Choice>
        <mc:Fallback xmlns="">
          <p:pic>
            <p:nvPicPr>
              <p:cNvPr id="14" name="Zoom de diapositive 13">
                <a:hlinkClick r:id="rId7" action="ppaction://hlinksldjump"/>
                <a:extLst>
                  <a:ext uri="{FF2B5EF4-FFF2-40B4-BE49-F238E27FC236}">
                    <a16:creationId xmlns:a16="http://schemas.microsoft.com/office/drawing/2014/main" id="{4CF4F7B1-D93C-9256-A3CC-B9226CB28387}"/>
                  </a:ext>
                </a:extLst>
              </p:cNvPr>
              <p:cNvPicPr>
                <a:picLocks noGrp="1" noRot="1" noChangeAspect="1" noMove="1" noResize="1" noEditPoints="1" noAdjustHandles="1" noChangeArrowheads="1" noChangeShapeType="1"/>
              </p:cNvPicPr>
              <p:nvPr/>
            </p:nvPicPr>
            <p:blipFill>
              <a:blip r:embed="rId6"/>
              <a:stretch>
                <a:fillRect/>
              </a:stretch>
            </p:blipFill>
            <p:spPr>
              <a:xfrm>
                <a:off x="2589567" y="4065248"/>
                <a:ext cx="707310" cy="397862"/>
              </a:xfrm>
              <a:prstGeom prst="rect">
                <a:avLst/>
              </a:prstGeom>
              <a:ln w="3175">
                <a:solidFill>
                  <a:prstClr val="ltGray"/>
                </a:solidFill>
              </a:ln>
            </p:spPr>
          </p:pic>
        </mc:Fallback>
      </mc:AlternateContent>
      <p:pic>
        <p:nvPicPr>
          <p:cNvPr id="5" name="Image 4">
            <a:extLst>
              <a:ext uri="{FF2B5EF4-FFF2-40B4-BE49-F238E27FC236}">
                <a16:creationId xmlns:a16="http://schemas.microsoft.com/office/drawing/2014/main" id="{FAA59B58-36BD-72B3-82BB-CF36670381DB}"/>
              </a:ext>
            </a:extLst>
          </p:cNvPr>
          <p:cNvPicPr>
            <a:picLocks noChangeAspect="1"/>
          </p:cNvPicPr>
          <p:nvPr/>
        </p:nvPicPr>
        <p:blipFill rotWithShape="1">
          <a:blip r:embed="rId8"/>
          <a:srcRect l="40767" t="31389" r="9941" b="11192"/>
          <a:stretch/>
        </p:blipFill>
        <p:spPr>
          <a:xfrm>
            <a:off x="3505215" y="2408870"/>
            <a:ext cx="4564792" cy="2989608"/>
          </a:xfrm>
          <a:prstGeom prst="rect">
            <a:avLst/>
          </a:prstGeom>
        </p:spPr>
      </p:pic>
    </p:spTree>
    <p:extLst>
      <p:ext uri="{BB962C8B-B14F-4D97-AF65-F5344CB8AC3E}">
        <p14:creationId xmlns:p14="http://schemas.microsoft.com/office/powerpoint/2010/main" val="134518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A0E39-434E-A92F-86D2-DDEC4521710E}"/>
              </a:ext>
            </a:extLst>
          </p:cNvPr>
          <p:cNvSpPr/>
          <p:nvPr/>
        </p:nvSpPr>
        <p:spPr>
          <a:xfrm>
            <a:off x="2561267" y="330152"/>
            <a:ext cx="6724918" cy="923330"/>
          </a:xfrm>
          <a:prstGeom prst="rect">
            <a:avLst/>
          </a:prstGeom>
          <a:noFill/>
        </p:spPr>
        <p:txBody>
          <a:bodyPr wrap="none" lIns="91440" tIns="45720" rIns="91440" bIns="45720">
            <a:spAutoFit/>
          </a:bodyPr>
          <a:lstStyle/>
          <a:p>
            <a:pPr algn="ctr"/>
            <a:r>
              <a:rPr lang="fr-FR" sz="5400" dirty="0">
                <a:ln w="0"/>
                <a:solidFill>
                  <a:srgbClr val="FFFF00"/>
                </a:solidFill>
                <a:effectLst>
                  <a:reflection blurRad="6350" stA="53000" endA="300" endPos="35500" dir="5400000" sy="-90000" algn="bl" rotWithShape="0"/>
                </a:effectLst>
              </a:rPr>
              <a:t>Composition du jeu</a:t>
            </a:r>
            <a:endParaRPr lang="fr-FR" sz="5400" b="0" cap="none" spc="0" dirty="0">
              <a:ln w="0"/>
              <a:solidFill>
                <a:srgbClr val="FFFF00"/>
              </a:solidFill>
              <a:effectLst>
                <a:reflection blurRad="6350" stA="53000" endA="300" endPos="35500" dir="5400000" sy="-90000" algn="bl" rotWithShape="0"/>
              </a:effectLst>
            </a:endParaRPr>
          </a:p>
        </p:txBody>
      </p:sp>
      <p:sp>
        <p:nvSpPr>
          <p:cNvPr id="2" name="ZoneTexte 1">
            <a:extLst>
              <a:ext uri="{FF2B5EF4-FFF2-40B4-BE49-F238E27FC236}">
                <a16:creationId xmlns:a16="http://schemas.microsoft.com/office/drawing/2014/main" id="{18B4B12F-1CAA-053E-029C-2BAB37A302D4}"/>
              </a:ext>
            </a:extLst>
          </p:cNvPr>
          <p:cNvSpPr txBox="1"/>
          <p:nvPr/>
        </p:nvSpPr>
        <p:spPr>
          <a:xfrm>
            <a:off x="1033670" y="1762539"/>
            <a:ext cx="8428382" cy="646331"/>
          </a:xfrm>
          <a:prstGeom prst="rect">
            <a:avLst/>
          </a:prstGeom>
          <a:noFill/>
        </p:spPr>
        <p:txBody>
          <a:bodyPr wrap="square" rtlCol="0">
            <a:spAutoFit/>
          </a:bodyPr>
          <a:lstStyle/>
          <a:p>
            <a:endParaRPr lang="fr-FR" dirty="0"/>
          </a:p>
          <a:p>
            <a:endParaRPr lang="fr-FR" dirty="0"/>
          </a:p>
        </p:txBody>
      </p:sp>
      <p:pic>
        <p:nvPicPr>
          <p:cNvPr id="22" name="Image 21">
            <a:extLst>
              <a:ext uri="{FF2B5EF4-FFF2-40B4-BE49-F238E27FC236}">
                <a16:creationId xmlns:a16="http://schemas.microsoft.com/office/drawing/2014/main" id="{44B9D058-8187-B0C7-4444-3C9133727009}"/>
              </a:ext>
            </a:extLst>
          </p:cNvPr>
          <p:cNvPicPr>
            <a:picLocks noChangeAspect="1"/>
          </p:cNvPicPr>
          <p:nvPr/>
        </p:nvPicPr>
        <p:blipFill rotWithShape="1">
          <a:blip r:embed="rId2"/>
          <a:srcRect b="15914"/>
          <a:stretch/>
        </p:blipFill>
        <p:spPr>
          <a:xfrm>
            <a:off x="27034" y="-50474"/>
            <a:ext cx="12164965" cy="6908474"/>
          </a:xfrm>
          <a:prstGeom prst="rect">
            <a:avLst/>
          </a:prstGeom>
        </p:spPr>
      </p:pic>
      <p:pic>
        <p:nvPicPr>
          <p:cNvPr id="12" name="Image 11">
            <a:extLst>
              <a:ext uri="{FF2B5EF4-FFF2-40B4-BE49-F238E27FC236}">
                <a16:creationId xmlns:a16="http://schemas.microsoft.com/office/drawing/2014/main" id="{3F517632-9A6B-E321-4774-E804FD6D2169}"/>
              </a:ext>
            </a:extLst>
          </p:cNvPr>
          <p:cNvPicPr>
            <a:picLocks noChangeAspect="1"/>
          </p:cNvPicPr>
          <p:nvPr/>
        </p:nvPicPr>
        <p:blipFill>
          <a:blip r:embed="rId3"/>
          <a:stretch>
            <a:fillRect/>
          </a:stretch>
        </p:blipFill>
        <p:spPr>
          <a:xfrm rot="5400000">
            <a:off x="-140731" y="333971"/>
            <a:ext cx="2544450" cy="1876509"/>
          </a:xfrm>
          <a:prstGeom prst="rect">
            <a:avLst/>
          </a:prstGeom>
        </p:spPr>
      </p:pic>
      <p:sp>
        <p:nvSpPr>
          <p:cNvPr id="3" name="Bulle narrative : rectangle à coins arrondis 2">
            <a:extLst>
              <a:ext uri="{FF2B5EF4-FFF2-40B4-BE49-F238E27FC236}">
                <a16:creationId xmlns:a16="http://schemas.microsoft.com/office/drawing/2014/main" id="{BBE388E0-B656-F07D-241F-8370518DE4C6}"/>
              </a:ext>
            </a:extLst>
          </p:cNvPr>
          <p:cNvSpPr/>
          <p:nvPr/>
        </p:nvSpPr>
        <p:spPr>
          <a:xfrm>
            <a:off x="462402" y="4604110"/>
            <a:ext cx="2447778" cy="1225440"/>
          </a:xfrm>
          <a:prstGeom prst="wedgeRoundRectCallout">
            <a:avLst>
              <a:gd name="adj1" fmla="val 66412"/>
              <a:gd name="adj2" fmla="val -83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D’un plateau</a:t>
            </a:r>
          </a:p>
          <a:p>
            <a:pPr algn="ctr"/>
            <a:r>
              <a:rPr lang="fr-FR" dirty="0">
                <a:solidFill>
                  <a:schemeClr val="bg1"/>
                </a:solidFill>
              </a:rPr>
              <a:t>Représentant les lieux et niveau de formation</a:t>
            </a:r>
          </a:p>
        </p:txBody>
      </p:sp>
      <p:sp>
        <p:nvSpPr>
          <p:cNvPr id="5" name="Bulle narrative : rectangle à coins arrondis 4">
            <a:extLst>
              <a:ext uri="{FF2B5EF4-FFF2-40B4-BE49-F238E27FC236}">
                <a16:creationId xmlns:a16="http://schemas.microsoft.com/office/drawing/2014/main" id="{62CD7921-F0C2-0BA5-8A1D-0C2802337955}"/>
              </a:ext>
            </a:extLst>
          </p:cNvPr>
          <p:cNvSpPr/>
          <p:nvPr/>
        </p:nvSpPr>
        <p:spPr>
          <a:xfrm>
            <a:off x="8416554" y="5551493"/>
            <a:ext cx="3313044" cy="923330"/>
          </a:xfrm>
          <a:prstGeom prst="wedgeRoundRectCallout">
            <a:avLst>
              <a:gd name="adj1" fmla="val -68086"/>
              <a:gd name="adj2" fmla="val 9215"/>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 cartes représentant les niveaux de formation</a:t>
            </a:r>
          </a:p>
        </p:txBody>
      </p:sp>
      <p:sp>
        <p:nvSpPr>
          <p:cNvPr id="6" name="Bulle narrative : rectangle à coins arrondis 5">
            <a:extLst>
              <a:ext uri="{FF2B5EF4-FFF2-40B4-BE49-F238E27FC236}">
                <a16:creationId xmlns:a16="http://schemas.microsoft.com/office/drawing/2014/main" id="{77E9C9B2-8335-018E-1893-DE3FCC96B414}"/>
              </a:ext>
            </a:extLst>
          </p:cNvPr>
          <p:cNvSpPr/>
          <p:nvPr/>
        </p:nvSpPr>
        <p:spPr>
          <a:xfrm>
            <a:off x="10146891" y="825910"/>
            <a:ext cx="1756740" cy="1647636"/>
          </a:xfrm>
          <a:prstGeom prst="wedgeRoundRectCallout">
            <a:avLst>
              <a:gd name="adj1" fmla="val -69564"/>
              <a:gd name="adj2" fmla="val 27687"/>
              <a:gd name="adj3" fmla="val 16667"/>
            </a:avLst>
          </a:prstGeom>
          <a:solidFill>
            <a:srgbClr val="FFFF0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 cartes « questions »</a:t>
            </a:r>
          </a:p>
        </p:txBody>
      </p:sp>
      <p:sp>
        <p:nvSpPr>
          <p:cNvPr id="7" name="Bulle narrative : rectangle à coins arrondis 6">
            <a:extLst>
              <a:ext uri="{FF2B5EF4-FFF2-40B4-BE49-F238E27FC236}">
                <a16:creationId xmlns:a16="http://schemas.microsoft.com/office/drawing/2014/main" id="{579882A5-5C42-66DD-9F6F-2D578000C6B1}"/>
              </a:ext>
            </a:extLst>
          </p:cNvPr>
          <p:cNvSpPr/>
          <p:nvPr/>
        </p:nvSpPr>
        <p:spPr>
          <a:xfrm>
            <a:off x="2069749" y="3113995"/>
            <a:ext cx="3313044" cy="923330"/>
          </a:xfrm>
          <a:prstGeom prst="wedgeRoundRectCallout">
            <a:avLst>
              <a:gd name="adj1" fmla="val 39281"/>
              <a:gd name="adj2" fmla="val 98689"/>
              <a:gd name="adj3" fmla="val 16667"/>
            </a:avLst>
          </a:prstGeom>
          <a:solidFill>
            <a:schemeClr val="accent4">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 cinq pions</a:t>
            </a:r>
          </a:p>
        </p:txBody>
      </p:sp>
      <p:sp>
        <p:nvSpPr>
          <p:cNvPr id="8" name="Bulle narrative : rectangle à coins arrondis 7">
            <a:extLst>
              <a:ext uri="{FF2B5EF4-FFF2-40B4-BE49-F238E27FC236}">
                <a16:creationId xmlns:a16="http://schemas.microsoft.com/office/drawing/2014/main" id="{3CDCEE9B-2379-2DE8-8F52-589C61C0F4C0}"/>
              </a:ext>
            </a:extLst>
          </p:cNvPr>
          <p:cNvSpPr/>
          <p:nvPr/>
        </p:nvSpPr>
        <p:spPr>
          <a:xfrm>
            <a:off x="7277796" y="3603374"/>
            <a:ext cx="3313044" cy="923330"/>
          </a:xfrm>
          <a:prstGeom prst="wedgeRoundRectCallout">
            <a:avLst>
              <a:gd name="adj1" fmla="val -7646"/>
              <a:gd name="adj2" fmla="val 78685"/>
              <a:gd name="adj3" fmla="val 16667"/>
            </a:avLst>
          </a:prstGeom>
          <a:solidFill>
            <a:schemeClr val="accent4">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D’un dé</a:t>
            </a:r>
          </a:p>
        </p:txBody>
      </p:sp>
      <p:sp>
        <p:nvSpPr>
          <p:cNvPr id="11" name="Bulle narrative : rectangle à coins arrondis 10">
            <a:extLst>
              <a:ext uri="{FF2B5EF4-FFF2-40B4-BE49-F238E27FC236}">
                <a16:creationId xmlns:a16="http://schemas.microsoft.com/office/drawing/2014/main" id="{97D89CA9-3AD3-245F-FB0A-083058077E83}"/>
              </a:ext>
            </a:extLst>
          </p:cNvPr>
          <p:cNvSpPr/>
          <p:nvPr/>
        </p:nvSpPr>
        <p:spPr>
          <a:xfrm>
            <a:off x="658986" y="1621121"/>
            <a:ext cx="3313044" cy="923330"/>
          </a:xfrm>
          <a:prstGeom prst="wedgeRoundRectCallout">
            <a:avLst>
              <a:gd name="adj1" fmla="val -42184"/>
              <a:gd name="adj2" fmla="val -92693"/>
              <a:gd name="adj3" fmla="val 16667"/>
            </a:avLst>
          </a:prstGeom>
          <a:solidFill>
            <a:srgbClr val="FF000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 deux règles du jeu</a:t>
            </a:r>
          </a:p>
        </p:txBody>
      </p:sp>
      <p:sp>
        <p:nvSpPr>
          <p:cNvPr id="23" name="Bulle narrative : rectangle à coins arrondis 22">
            <a:extLst>
              <a:ext uri="{FF2B5EF4-FFF2-40B4-BE49-F238E27FC236}">
                <a16:creationId xmlns:a16="http://schemas.microsoft.com/office/drawing/2014/main" id="{ED90B9C5-8DD1-C644-3C13-E2F49BA802D3}"/>
              </a:ext>
            </a:extLst>
          </p:cNvPr>
          <p:cNvSpPr/>
          <p:nvPr/>
        </p:nvSpPr>
        <p:spPr>
          <a:xfrm>
            <a:off x="4267204" y="1550385"/>
            <a:ext cx="3313044" cy="923330"/>
          </a:xfrm>
          <a:prstGeom prst="wedgeRoundRectCallout">
            <a:avLst>
              <a:gd name="adj1" fmla="val -53313"/>
              <a:gd name="adj2" fmla="val -128128"/>
              <a:gd name="adj3" fmla="val 16667"/>
            </a:avLst>
          </a:prstGeom>
          <a:solidFill>
            <a:srgbClr val="FDBBF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 cartes « métier »</a:t>
            </a:r>
          </a:p>
        </p:txBody>
      </p:sp>
      <p:sp>
        <p:nvSpPr>
          <p:cNvPr id="24" name="Bulle narrative : rectangle à coins arrondis 23">
            <a:extLst>
              <a:ext uri="{FF2B5EF4-FFF2-40B4-BE49-F238E27FC236}">
                <a16:creationId xmlns:a16="http://schemas.microsoft.com/office/drawing/2014/main" id="{FCF34FB8-ACA5-E8E2-1412-55B5AF034AA1}"/>
              </a:ext>
            </a:extLst>
          </p:cNvPr>
          <p:cNvSpPr/>
          <p:nvPr/>
        </p:nvSpPr>
        <p:spPr>
          <a:xfrm>
            <a:off x="7130874" y="2544451"/>
            <a:ext cx="3313044" cy="923330"/>
          </a:xfrm>
          <a:prstGeom prst="wedgeRoundRectCallout">
            <a:avLst>
              <a:gd name="adj1" fmla="val -5681"/>
              <a:gd name="adj2" fmla="val -262302"/>
              <a:gd name="adj3" fmla="val 16667"/>
            </a:avLst>
          </a:prstGeom>
          <a:solidFill>
            <a:srgbClr val="FDBBF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 cartes « diplôme »</a:t>
            </a:r>
          </a:p>
        </p:txBody>
      </p:sp>
      <p:sp>
        <p:nvSpPr>
          <p:cNvPr id="25" name="Rectangle 24">
            <a:extLst>
              <a:ext uri="{FF2B5EF4-FFF2-40B4-BE49-F238E27FC236}">
                <a16:creationId xmlns:a16="http://schemas.microsoft.com/office/drawing/2014/main" id="{20E0EFBE-3F97-C93F-AAF1-00845F88406E}"/>
              </a:ext>
            </a:extLst>
          </p:cNvPr>
          <p:cNvSpPr/>
          <p:nvPr/>
        </p:nvSpPr>
        <p:spPr>
          <a:xfrm>
            <a:off x="-280218" y="-150958"/>
            <a:ext cx="12278980" cy="769441"/>
          </a:xfrm>
          <a:prstGeom prst="rect">
            <a:avLst/>
          </a:prstGeom>
          <a:noFill/>
        </p:spPr>
        <p:txBody>
          <a:bodyPr wrap="square" lIns="91440" tIns="45720" rIns="91440" bIns="45720">
            <a:spAutoFit/>
          </a:bodyPr>
          <a:lstStyle/>
          <a:p>
            <a:pPr algn="ctr"/>
            <a:r>
              <a:rPr lang="fr-FR" sz="4400" dirty="0">
                <a:ln w="0"/>
                <a:solidFill>
                  <a:srgbClr val="FFFF00"/>
                </a:solidFill>
                <a:effectLst>
                  <a:reflection blurRad="6350" stA="53000" endA="300" endPos="35500" dir="5400000" sy="-90000" algn="bl" rotWithShape="0"/>
                </a:effectLst>
              </a:rPr>
              <a:t>Composition</a:t>
            </a:r>
            <a:r>
              <a:rPr lang="fr-FR" sz="4400" b="0" cap="none" spc="0" dirty="0">
                <a:ln w="0"/>
                <a:solidFill>
                  <a:srgbClr val="FFFF00"/>
                </a:solidFill>
                <a:effectLst>
                  <a:reflection blurRad="6350" stA="53000" endA="300" endPos="35500" dir="5400000" sy="-90000" algn="bl" rotWithShape="0"/>
                </a:effectLst>
              </a:rPr>
              <a:t> du jeu </a:t>
            </a:r>
            <a:r>
              <a:rPr lang="fr-FR" sz="4400" dirty="0">
                <a:ln w="0"/>
                <a:solidFill>
                  <a:srgbClr val="FFFF00"/>
                </a:solidFill>
                <a:effectLst>
                  <a:reflection blurRad="6350" stA="53000" endA="300" endPos="35500" dir="5400000" sy="-90000" algn="bl" rotWithShape="0"/>
                </a:effectLst>
              </a:rPr>
              <a:t>« l’école de l’avenir »</a:t>
            </a:r>
            <a:endParaRPr lang="fr-FR" sz="44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44727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2" presetClass="entr" presetSubtype="4"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1" presetClass="entr" presetSubtype="0" fill="hold" grpId="0" nodeType="withEffect">
                                  <p:stCondLst>
                                    <p:cond delay="1250"/>
                                  </p:stCondLst>
                                  <p:childTnLst>
                                    <p:set>
                                      <p:cBhvr>
                                        <p:cTn id="19" dur="1" fill="hold">
                                          <p:stCondLst>
                                            <p:cond delay="999"/>
                                          </p:stCondLst>
                                        </p:cTn>
                                        <p:tgtEl>
                                          <p:spTgt spid="7"/>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1249"/>
                                          </p:stCondLst>
                                        </p:cTn>
                                        <p:tgtEl>
                                          <p:spTgt spid="8"/>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100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grpId="0" nodeType="withEffect">
                                  <p:stCondLst>
                                    <p:cond delay="1000"/>
                                  </p:stCondLst>
                                  <p:childTnLst>
                                    <p:set>
                                      <p:cBhvr>
                                        <p:cTn id="27" dur="1" fill="hold">
                                          <p:stCondLst>
                                            <p:cond delay="9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1"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50BE86-FC98-48F2-0158-B972B78C15BB}"/>
              </a:ext>
            </a:extLst>
          </p:cNvPr>
          <p:cNvSpPr/>
          <p:nvPr/>
        </p:nvSpPr>
        <p:spPr>
          <a:xfrm>
            <a:off x="3610349" y="0"/>
            <a:ext cx="4570483" cy="923330"/>
          </a:xfrm>
          <a:prstGeom prst="rect">
            <a:avLst/>
          </a:prstGeom>
          <a:noFill/>
        </p:spPr>
        <p:txBody>
          <a:bodyPr wrap="none" lIns="91440" tIns="45720" rIns="91440" bIns="45720">
            <a:spAutoFit/>
          </a:bodyPr>
          <a:lstStyle/>
          <a:p>
            <a:pPr algn="ctr"/>
            <a:r>
              <a:rPr lang="fr-FR" sz="5400" b="0" cap="none" spc="0" dirty="0">
                <a:ln w="0"/>
                <a:solidFill>
                  <a:srgbClr val="FFFF00"/>
                </a:solidFill>
                <a:effectLst>
                  <a:reflection blurRad="6350" stA="53000" endA="300" endPos="35500" dir="5400000" sy="-90000" algn="bl" rotWithShape="0"/>
                </a:effectLst>
              </a:rPr>
              <a:t>Le but du jeu</a:t>
            </a:r>
          </a:p>
        </p:txBody>
      </p:sp>
      <p:grpSp>
        <p:nvGrpSpPr>
          <p:cNvPr id="18" name="Groupe 17">
            <a:extLst>
              <a:ext uri="{FF2B5EF4-FFF2-40B4-BE49-F238E27FC236}">
                <a16:creationId xmlns:a16="http://schemas.microsoft.com/office/drawing/2014/main" id="{BEE851BA-43B6-5F30-BEB3-6481BE53B4E8}"/>
              </a:ext>
            </a:extLst>
          </p:cNvPr>
          <p:cNvGrpSpPr/>
          <p:nvPr/>
        </p:nvGrpSpPr>
        <p:grpSpPr>
          <a:xfrm>
            <a:off x="0" y="-59788"/>
            <a:ext cx="12365502" cy="6858000"/>
            <a:chOff x="0" y="0"/>
            <a:chExt cx="12365502" cy="6858000"/>
          </a:xfrm>
        </p:grpSpPr>
        <p:pic>
          <p:nvPicPr>
            <p:cNvPr id="14" name="Image 13">
              <a:extLst>
                <a:ext uri="{FF2B5EF4-FFF2-40B4-BE49-F238E27FC236}">
                  <a16:creationId xmlns:a16="http://schemas.microsoft.com/office/drawing/2014/main" id="{EBA9CA9C-E954-8698-3D2F-4C2008F1D9E4}"/>
                </a:ext>
              </a:extLst>
            </p:cNvPr>
            <p:cNvPicPr>
              <a:picLocks noChangeAspect="1"/>
            </p:cNvPicPr>
            <p:nvPr/>
          </p:nvPicPr>
          <p:blipFill>
            <a:blip r:embed="rId2"/>
            <a:stretch>
              <a:fillRect/>
            </a:stretch>
          </p:blipFill>
          <p:spPr>
            <a:xfrm>
              <a:off x="0" y="0"/>
              <a:ext cx="12192000" cy="6858000"/>
            </a:xfrm>
            <a:prstGeom prst="rect">
              <a:avLst/>
            </a:prstGeom>
          </p:spPr>
        </p:pic>
        <p:sp>
          <p:nvSpPr>
            <p:cNvPr id="16" name="Bulle narrative : rectangle à coins arrondis 15">
              <a:extLst>
                <a:ext uri="{FF2B5EF4-FFF2-40B4-BE49-F238E27FC236}">
                  <a16:creationId xmlns:a16="http://schemas.microsoft.com/office/drawing/2014/main" id="{CD3C8440-6893-3874-C7DE-13A15644E580}"/>
                </a:ext>
              </a:extLst>
            </p:cNvPr>
            <p:cNvSpPr/>
            <p:nvPr/>
          </p:nvSpPr>
          <p:spPr>
            <a:xfrm>
              <a:off x="8530181" y="337625"/>
              <a:ext cx="3482222" cy="1350499"/>
            </a:xfrm>
            <a:prstGeom prst="wedgeRoundRectCallout">
              <a:avLst>
                <a:gd name="adj1" fmla="val 20272"/>
                <a:gd name="adj2" fmla="val 947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4 Joueurs</a:t>
              </a:r>
            </a:p>
            <a:p>
              <a:pPr algn="ctr"/>
              <a:r>
                <a:rPr lang="fr-FR" sz="2400" dirty="0">
                  <a:solidFill>
                    <a:schemeClr val="bg1"/>
                  </a:solidFill>
                </a:rPr>
                <a:t>Chaque joueur reçoit, en début de partie, 10 cartes</a:t>
              </a:r>
            </a:p>
          </p:txBody>
        </p:sp>
        <p:sp>
          <p:nvSpPr>
            <p:cNvPr id="17" name="Ellipse 16">
              <a:extLst>
                <a:ext uri="{FF2B5EF4-FFF2-40B4-BE49-F238E27FC236}">
                  <a16:creationId xmlns:a16="http://schemas.microsoft.com/office/drawing/2014/main" id="{730AAF73-270F-A103-63E8-7940EB972A03}"/>
                </a:ext>
              </a:extLst>
            </p:cNvPr>
            <p:cNvSpPr/>
            <p:nvPr/>
          </p:nvSpPr>
          <p:spPr>
            <a:xfrm>
              <a:off x="9312812" y="2349305"/>
              <a:ext cx="3052690" cy="199761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Rectangle 19">
            <a:extLst>
              <a:ext uri="{FF2B5EF4-FFF2-40B4-BE49-F238E27FC236}">
                <a16:creationId xmlns:a16="http://schemas.microsoft.com/office/drawing/2014/main" id="{DC6FAF32-EF9D-03B1-48B9-9BCEC37F00FF}"/>
              </a:ext>
            </a:extLst>
          </p:cNvPr>
          <p:cNvSpPr/>
          <p:nvPr/>
        </p:nvSpPr>
        <p:spPr>
          <a:xfrm>
            <a:off x="0" y="3147086"/>
            <a:ext cx="8524229" cy="3524865"/>
          </a:xfrm>
          <a:prstGeom prst="rect">
            <a:avLst/>
          </a:prstGeom>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a:spcBef>
                <a:spcPts val="0"/>
              </a:spcBef>
              <a:spcAft>
                <a:spcPts val="0"/>
              </a:spcAft>
            </a:pPr>
            <a:r>
              <a:rPr lang="fr-FR" sz="1800" kern="1400" dirty="0">
                <a:ln>
                  <a:noFill/>
                </a:ln>
                <a:solidFill>
                  <a:srgbClr val="000000"/>
                </a:solidFill>
                <a:effectLst/>
                <a:latin typeface="Lucida Calligraphy" panose="03010101010101010101" pitchFamily="66" charset="0"/>
              </a:rPr>
              <a:t>Les autres joueurs additionnent les points mentionnés sur les cartes.</a:t>
            </a:r>
            <a:endParaRPr lang="fr-FR" sz="1800" kern="1400" dirty="0">
              <a:ln>
                <a:noFill/>
              </a:ln>
              <a:solidFill>
                <a:srgbClr val="000000"/>
              </a:solidFill>
              <a:effectLst/>
              <a:latin typeface="Gill Sans MT" panose="020B0502020104020203" pitchFamily="34" charset="0"/>
            </a:endParaRPr>
          </a:p>
          <a:p>
            <a:pPr marL="0" marR="0" indent="0" algn="l">
              <a:spcBef>
                <a:spcPts val="0"/>
              </a:spcBef>
              <a:spcAft>
                <a:spcPts val="0"/>
              </a:spcAft>
            </a:pPr>
            <a:r>
              <a:rPr lang="fr-FR" sz="1800" kern="1400" dirty="0">
                <a:ln>
                  <a:noFill/>
                </a:ln>
                <a:solidFill>
                  <a:srgbClr val="000000"/>
                </a:solidFill>
                <a:effectLst/>
                <a:latin typeface="Lucida Calligraphy" panose="03010101010101010101" pitchFamily="66" charset="0"/>
              </a:rPr>
              <a:t>Le nombre de point obtenu conditionne le classement. Exemple : Une manche vient de se terminer. </a:t>
            </a:r>
            <a:endParaRPr lang="fr-FR" sz="1800" kern="1400" dirty="0">
              <a:ln>
                <a:noFill/>
              </a:ln>
              <a:solidFill>
                <a:srgbClr val="000000"/>
              </a:solidFill>
              <a:effectLst/>
              <a:latin typeface="Gill Sans MT" panose="020B0502020104020203" pitchFamily="34" charset="0"/>
            </a:endParaRPr>
          </a:p>
          <a:p>
            <a:pPr marL="0" marR="0" indent="0" algn="l">
              <a:spcBef>
                <a:spcPts val="0"/>
              </a:spcBef>
              <a:spcAft>
                <a:spcPts val="0"/>
              </a:spcAft>
            </a:pPr>
            <a:r>
              <a:rPr lang="fr-FR" sz="1800" kern="1400" dirty="0">
                <a:ln>
                  <a:noFill/>
                </a:ln>
                <a:solidFill>
                  <a:srgbClr val="000000"/>
                </a:solidFill>
                <a:effectLst/>
                <a:latin typeface="Lucida Calligraphy" panose="03010101010101010101" pitchFamily="66" charset="0"/>
              </a:rPr>
              <a:t>En additionnant les points sur ses cartes, </a:t>
            </a:r>
            <a:r>
              <a:rPr lang="fr-FR" kern="1400" dirty="0">
                <a:solidFill>
                  <a:srgbClr val="000000"/>
                </a:solidFill>
                <a:latin typeface="Lucida Calligraphy" panose="03010101010101010101" pitchFamily="66" charset="0"/>
              </a:rPr>
              <a:t>l’équipe d’</a:t>
            </a:r>
            <a:r>
              <a:rPr lang="fr-FR" sz="1800" kern="1400" dirty="0">
                <a:ln>
                  <a:noFill/>
                </a:ln>
                <a:solidFill>
                  <a:srgbClr val="000000"/>
                </a:solidFill>
                <a:effectLst/>
                <a:latin typeface="Lucida Calligraphy" panose="03010101010101010101" pitchFamily="66" charset="0"/>
              </a:rPr>
              <a:t>Enzo a compté 20 points. L’équipe de Luc a compté 40 points..</a:t>
            </a:r>
            <a:endParaRPr lang="fr-FR" sz="1800" kern="1400" dirty="0">
              <a:ln>
                <a:noFill/>
              </a:ln>
              <a:solidFill>
                <a:srgbClr val="000000"/>
              </a:solidFill>
              <a:effectLst/>
              <a:latin typeface="Gill Sans MT" panose="020B0502020104020203" pitchFamily="34" charset="0"/>
            </a:endParaRPr>
          </a:p>
          <a:p>
            <a:pPr marL="0" marR="0" indent="0" algn="l">
              <a:spcBef>
                <a:spcPts val="0"/>
              </a:spcBef>
              <a:spcAft>
                <a:spcPts val="0"/>
              </a:spcAft>
            </a:pPr>
            <a:r>
              <a:rPr lang="fr-FR" sz="1800" kern="1400" dirty="0">
                <a:ln>
                  <a:noFill/>
                </a:ln>
                <a:solidFill>
                  <a:srgbClr val="000000"/>
                </a:solidFill>
                <a:effectLst/>
                <a:latin typeface="Lucida Calligraphy" panose="03010101010101010101" pitchFamily="66" charset="0"/>
              </a:rPr>
              <a:t> </a:t>
            </a:r>
            <a:endParaRPr lang="fr-FR" sz="1800" kern="1400" dirty="0">
              <a:ln>
                <a:noFill/>
              </a:ln>
              <a:solidFill>
                <a:srgbClr val="000000"/>
              </a:solidFill>
              <a:effectLst/>
              <a:latin typeface="Gill Sans MT" panose="020B0502020104020203" pitchFamily="34" charset="0"/>
            </a:endParaRPr>
          </a:p>
          <a:p>
            <a:pPr marL="285750" marR="0" indent="-285750" algn="l">
              <a:spcBef>
                <a:spcPts val="0"/>
              </a:spcBef>
              <a:spcAft>
                <a:spcPts val="0"/>
              </a:spcAft>
              <a:buFont typeface="Wingdings" panose="05000000000000000000" pitchFamily="2" charset="2"/>
              <a:buChar char="Ä"/>
            </a:pPr>
            <a:r>
              <a:rPr lang="fr-FR" kern="1400" dirty="0">
                <a:solidFill>
                  <a:srgbClr val="000000"/>
                </a:solidFill>
                <a:latin typeface="Lucida Calligraphy" panose="03010101010101010101" pitchFamily="66" charset="0"/>
              </a:rPr>
              <a:t>ayant obtenu moins de points, l’équipe d’Enzo termine la manche en seconde position </a:t>
            </a:r>
            <a:r>
              <a:rPr lang="fr-FR" sz="1800" kern="1400" dirty="0">
                <a:ln>
                  <a:noFill/>
                </a:ln>
                <a:solidFill>
                  <a:srgbClr val="000000"/>
                </a:solidFill>
                <a:effectLst/>
                <a:latin typeface="Lucida Calligraphy" panose="03010101010101010101" pitchFamily="66" charset="0"/>
              </a:rPr>
              <a:t>et obtient </a:t>
            </a:r>
            <a:r>
              <a:rPr lang="fr-FR" sz="1800" b="1" u="sng" kern="1400" dirty="0">
                <a:ln>
                  <a:noFill/>
                </a:ln>
                <a:solidFill>
                  <a:srgbClr val="FF0000"/>
                </a:solidFill>
                <a:effectLst/>
                <a:latin typeface="Lucida Calligraphy" panose="03010101010101010101" pitchFamily="66" charset="0"/>
              </a:rPr>
              <a:t>30 points.</a:t>
            </a:r>
          </a:p>
          <a:p>
            <a:pPr marL="285750" marR="0" indent="-285750" algn="l">
              <a:spcBef>
                <a:spcPts val="0"/>
              </a:spcBef>
              <a:spcAft>
                <a:spcPts val="0"/>
              </a:spcAft>
              <a:buFont typeface="Wingdings" panose="05000000000000000000" pitchFamily="2" charset="2"/>
              <a:buChar char="Ä"/>
            </a:pPr>
            <a:endParaRPr lang="fr-FR" sz="1800" b="1" u="sng" kern="1400" dirty="0">
              <a:ln>
                <a:noFill/>
              </a:ln>
              <a:solidFill>
                <a:srgbClr val="FF0000"/>
              </a:solidFill>
              <a:effectLst/>
              <a:latin typeface="Lucida Calligraphy" panose="03010101010101010101" pitchFamily="66" charset="0"/>
            </a:endParaRPr>
          </a:p>
          <a:p>
            <a:r>
              <a:rPr lang="fr-FR" kern="1400" dirty="0">
                <a:solidFill>
                  <a:srgbClr val="000000"/>
                </a:solidFill>
                <a:latin typeface="Lucida Calligraphy" panose="03010101010101010101" pitchFamily="66" charset="0"/>
              </a:rPr>
              <a:t>L’équipe de</a:t>
            </a:r>
            <a:r>
              <a:rPr lang="fr-FR" sz="1800" kern="1400" dirty="0">
                <a:ln>
                  <a:noFill/>
                </a:ln>
                <a:solidFill>
                  <a:srgbClr val="000000"/>
                </a:solidFill>
                <a:effectLst/>
                <a:latin typeface="Lucida Calligraphy" panose="03010101010101010101" pitchFamily="66" charset="0"/>
              </a:rPr>
              <a:t> Luc, étant le dernier de la manche, il ne gagne </a:t>
            </a:r>
            <a:r>
              <a:rPr lang="fr-FR" b="1" u="sng" kern="1400" dirty="0">
                <a:solidFill>
                  <a:srgbClr val="FF0000"/>
                </a:solidFill>
                <a:latin typeface="Lucida Calligraphy" panose="03010101010101010101" pitchFamily="66" charset="0"/>
              </a:rPr>
              <a:t>10 points</a:t>
            </a:r>
            <a:endParaRPr lang="fr-FR" kern="1400" dirty="0">
              <a:solidFill>
                <a:srgbClr val="000000"/>
              </a:solidFill>
              <a:latin typeface="Gill Sans MT" panose="020B0502020104020203" pitchFamily="34" charset="0"/>
            </a:endParaRPr>
          </a:p>
          <a:p>
            <a:pPr marL="285750" marR="0" indent="-285750" algn="l">
              <a:spcBef>
                <a:spcPts val="0"/>
              </a:spcBef>
              <a:spcAft>
                <a:spcPts val="0"/>
              </a:spcAft>
              <a:buFont typeface="Wingdings" panose="05000000000000000000" pitchFamily="2" charset="2"/>
              <a:buChar char="Ä"/>
            </a:pPr>
            <a:endParaRPr lang="fr-FR" kern="1400" dirty="0">
              <a:solidFill>
                <a:srgbClr val="000000"/>
              </a:solidFill>
              <a:latin typeface="Lucida Calligraphy" panose="03010101010101010101" pitchFamily="66" charset="0"/>
            </a:endParaRPr>
          </a:p>
          <a:p>
            <a:pPr marL="0" marR="0" indent="0" algn="l">
              <a:spcBef>
                <a:spcPts val="0"/>
              </a:spcBef>
              <a:spcAft>
                <a:spcPts val="0"/>
              </a:spcAft>
            </a:pPr>
            <a:r>
              <a:rPr lang="fr-FR" sz="1800" kern="1400" dirty="0">
                <a:ln>
                  <a:noFill/>
                </a:ln>
                <a:solidFill>
                  <a:srgbClr val="000000"/>
                </a:solidFill>
                <a:effectLst/>
                <a:latin typeface="Gill Sans MT" panose="020B0502020104020203" pitchFamily="34" charset="0"/>
              </a:rPr>
              <a:t> </a:t>
            </a:r>
          </a:p>
          <a:p>
            <a:pPr algn="ctr"/>
            <a:endParaRPr lang="fr-FR" dirty="0"/>
          </a:p>
        </p:txBody>
      </p:sp>
      <p:pic>
        <p:nvPicPr>
          <p:cNvPr id="22" name="Image 21">
            <a:extLst>
              <a:ext uri="{FF2B5EF4-FFF2-40B4-BE49-F238E27FC236}">
                <a16:creationId xmlns:a16="http://schemas.microsoft.com/office/drawing/2014/main" id="{1DEBB76E-8997-402B-C449-E6E125EE3CC8}"/>
              </a:ext>
            </a:extLst>
          </p:cNvPr>
          <p:cNvPicPr>
            <a:picLocks noChangeAspect="1"/>
          </p:cNvPicPr>
          <p:nvPr/>
        </p:nvPicPr>
        <p:blipFill rotWithShape="1">
          <a:blip r:embed="rId3"/>
          <a:srcRect l="20653" t="35275" r="62513" b="17933"/>
          <a:stretch/>
        </p:blipFill>
        <p:spPr>
          <a:xfrm>
            <a:off x="9739463" y="3082964"/>
            <a:ext cx="2052366" cy="3207434"/>
          </a:xfrm>
          <a:prstGeom prst="rect">
            <a:avLst/>
          </a:prstGeom>
        </p:spPr>
      </p:pic>
      <p:sp>
        <p:nvSpPr>
          <p:cNvPr id="2" name="Organigramme : Document 1">
            <a:extLst>
              <a:ext uri="{FF2B5EF4-FFF2-40B4-BE49-F238E27FC236}">
                <a16:creationId xmlns:a16="http://schemas.microsoft.com/office/drawing/2014/main" id="{ABFDD9CE-F6C8-951F-6C7B-793C3ADD73AE}"/>
              </a:ext>
            </a:extLst>
          </p:cNvPr>
          <p:cNvSpPr/>
          <p:nvPr/>
        </p:nvSpPr>
        <p:spPr>
          <a:xfrm>
            <a:off x="1260" y="362524"/>
            <a:ext cx="7330167" cy="2531624"/>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a:spcBef>
                <a:spcPts val="0"/>
              </a:spcBef>
              <a:spcAft>
                <a:spcPts val="0"/>
              </a:spcAft>
            </a:pPr>
            <a:r>
              <a:rPr lang="fr-FR" sz="1800" b="1" i="1" kern="1400" dirty="0">
                <a:ln>
                  <a:noFill/>
                </a:ln>
                <a:solidFill>
                  <a:srgbClr val="FF0000"/>
                </a:solidFill>
                <a:effectLst/>
                <a:latin typeface="Lucida Calligraphy" panose="03010101010101010101" pitchFamily="66" charset="0"/>
              </a:rPr>
              <a:t>Le but du jeu consiste à poser les cartes le plus </a:t>
            </a:r>
            <a:endParaRPr lang="fr-FR" sz="1800" kern="1400" dirty="0">
              <a:ln>
                <a:noFill/>
              </a:ln>
              <a:solidFill>
                <a:srgbClr val="FF0000"/>
              </a:solidFill>
              <a:effectLst/>
              <a:latin typeface="Gill Sans MT" panose="020B0502020104020203" pitchFamily="34" charset="0"/>
            </a:endParaRPr>
          </a:p>
          <a:p>
            <a:pPr marL="0" marR="0" indent="0" algn="ctr">
              <a:spcBef>
                <a:spcPts val="0"/>
              </a:spcBef>
              <a:spcAft>
                <a:spcPts val="0"/>
              </a:spcAft>
            </a:pPr>
            <a:r>
              <a:rPr lang="fr-FR" sz="1800" b="1" i="1" kern="1400" dirty="0">
                <a:ln>
                  <a:noFill/>
                </a:ln>
                <a:solidFill>
                  <a:srgbClr val="FF0000"/>
                </a:solidFill>
                <a:effectLst/>
                <a:latin typeface="Lucida Calligraphy" panose="03010101010101010101" pitchFamily="66" charset="0"/>
              </a:rPr>
              <a:t>rapidement possible.</a:t>
            </a:r>
          </a:p>
          <a:p>
            <a:pPr marL="0" marR="0" indent="0" algn="ctr">
              <a:spcBef>
                <a:spcPts val="0"/>
              </a:spcBef>
              <a:spcAft>
                <a:spcPts val="0"/>
              </a:spcAft>
            </a:pPr>
            <a:r>
              <a:rPr lang="fr-FR" b="1" i="1" kern="1400" dirty="0">
                <a:solidFill>
                  <a:srgbClr val="FF0000"/>
                </a:solidFill>
                <a:latin typeface="Lucida Calligraphy" panose="03010101010101010101" pitchFamily="66" charset="0"/>
              </a:rPr>
              <a:t>L’équipe  qui pose toutes les cartes  de sa main dans la pioche à gagné la manche et reçoit 50 points.</a:t>
            </a:r>
            <a:endParaRPr lang="fr-FR" sz="1800" kern="1400" dirty="0">
              <a:ln>
                <a:noFill/>
              </a:ln>
              <a:solidFill>
                <a:srgbClr val="FF0000"/>
              </a:solidFill>
              <a:effectLst/>
              <a:latin typeface="Gill Sans MT" panose="020B0502020104020203" pitchFamily="34" charset="0"/>
            </a:endParaRPr>
          </a:p>
          <a:p>
            <a:pPr algn="ctr"/>
            <a:endParaRPr lang="fr-FR" dirty="0"/>
          </a:p>
        </p:txBody>
      </p:sp>
      <p:cxnSp>
        <p:nvCxnSpPr>
          <p:cNvPr id="4" name="Connecteur droit avec flèche 3">
            <a:extLst>
              <a:ext uri="{FF2B5EF4-FFF2-40B4-BE49-F238E27FC236}">
                <a16:creationId xmlns:a16="http://schemas.microsoft.com/office/drawing/2014/main" id="{653EADBE-EF78-C0E7-7BB0-0B94F579F6DE}"/>
              </a:ext>
            </a:extLst>
          </p:cNvPr>
          <p:cNvCxnSpPr/>
          <p:nvPr/>
        </p:nvCxnSpPr>
        <p:spPr>
          <a:xfrm>
            <a:off x="8524229" y="3775587"/>
            <a:ext cx="1747063" cy="73741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907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8.0&quot;&gt;&lt;object type=&quot;1&quot; unique_id=&quot;10001&quot;&gt;&lt;object type=&quot;8&quot; unique_id=&quot;10013&quot;&gt;&lt;/object&gt;&lt;object type=&quot;2&quot; unique_id=&quot;10014&quot;&gt;&lt;object type=&quot;3&quot; unique_id=&quot;10015&quot;&gt;&lt;property id=&quot;20148&quot; value=&quot;5&quot;/&gt;&lt;property id=&quot;20300&quot; value=&quot;Diapositive 1&quot;/&gt;&lt;property id=&quot;20307&quot; value=&quot;256&quot;/&gt;&lt;/object&gt;&lt;object type=&quot;3&quot; unique_id=&quot;10017&quot;&gt;&lt;property id=&quot;20148&quot; value=&quot;5&quot;/&gt;&lt;property id=&quot;20300&quot; value=&quot;Diapositive 2&quot;/&gt;&lt;property id=&quot;20307&quot; value=&quot;258&quot;/&gt;&lt;/object&gt;&lt;object type=&quot;3&quot; unique_id=&quot;10063&quot;&gt;&lt;property id=&quot;20148&quot; value=&quot;5&quot;/&gt;&lt;property id=&quot;20300&quot; value=&quot;Diapositive 5&quot;/&gt;&lt;property id=&quot;20307&quot; value=&quot;259&quot;/&gt;&lt;/object&gt;&lt;object type=&quot;3&quot; unique_id=&quot;10100&quot;&gt;&lt;property id=&quot;20148&quot; value=&quot;5&quot;/&gt;&lt;property id=&quot;20300&quot; value=&quot;Diapositive 3&quot;/&gt;&lt;property id=&quot;20307&quot; value=&quot;263&quot;/&gt;&lt;/object&gt;&lt;object type=&quot;3&quot; unique_id=&quot;10101&quot;&gt;&lt;property id=&quot;20148&quot; value=&quot;5&quot;/&gt;&lt;property id=&quot;20300&quot; value=&quot;Diapositive 4&quot;/&gt;&lt;property id=&quot;20307&quot; value=&quot;262&quot;/&gt;&lt;/object&gt;&lt;object type=&quot;3&quot; unique_id=&quot;10102&quot;&gt;&lt;property id=&quot;20148&quot; value=&quot;5&quot;/&gt;&lt;property id=&quot;20300&quot; value=&quot;Diapositive 6&quot;/&gt;&lt;property id=&quot;20307&quot; value=&quot;261&quot;/&gt;&lt;/object&gt;&lt;object type=&quot;3&quot; unique_id=&quot;10103&quot;&gt;&lt;property id=&quot;20148&quot; value=&quot;5&quot;/&gt;&lt;property id=&quot;20300&quot; value=&quot;Diapositive 7&quot;/&gt;&lt;property id=&quot;20307&quot; value=&quot;260&quot;/&gt;&lt;/object&gt;&lt;object type=&quot;3&quot; unique_id=&quot;10207&quot;&gt;&lt;property id=&quot;20148&quot; value=&quot;5&quot;/&gt;&lt;property id=&quot;20300&quot; value=&quot;Diapositive 12&quot;/&gt;&lt;property id=&quot;20307&quot; value=&quot;264&quot;/&gt;&lt;/object&gt;&lt;object type=&quot;3&quot; unique_id=&quot;10318&quot;&gt;&lt;property id=&quot;20148&quot; value=&quot;5&quot;/&gt;&lt;property id=&quot;20300&quot; value=&quot;Diapositive 8&quot;/&gt;&lt;property id=&quot;20307&quot; value=&quot;265&quot;/&gt;&lt;/object&gt;&lt;object type=&quot;3&quot; unique_id=&quot;10319&quot;&gt;&lt;property id=&quot;20148&quot; value=&quot;5&quot;/&gt;&lt;property id=&quot;20300&quot; value=&quot;Diapositive 9&quot;/&gt;&lt;property id=&quot;20307&quot; value=&quot;266&quot;/&gt;&lt;/object&gt;&lt;object type=&quot;3&quot; unique_id=&quot;10488&quot;&gt;&lt;property id=&quot;20148&quot; value=&quot;5&quot;/&gt;&lt;property id=&quot;20300&quot; value=&quot;Diapositive 10&quot;/&gt;&lt;property id=&quot;20307&quot; value=&quot;267&quot;/&gt;&lt;/object&gt;&lt;object type=&quot;3&quot; unique_id=&quot;10528&quot;&gt;&lt;property id=&quot;20148&quot; value=&quot;5&quot;/&gt;&lt;property id=&quot;20300&quot; value=&quot;Diapositive 11&quot;/&gt;&lt;property id=&quot;20307&quot; value=&quot;268&quot;/&gt;&lt;/object&gt;&lt;object type=&quot;3&quot; unique_id=&quot;10641&quot;&gt;&lt;property id=&quot;20148&quot; value=&quot;5&quot;/&gt;&lt;property id=&quot;20300&quot; value=&quot;Diapositive 13&quot;/&gt;&lt;property id=&quot;20307&quot; value=&quot;269&quot;/&gt;&lt;/object&gt;&lt;object type=&quot;3&quot; unique_id=&quot;10762&quot;&gt;&lt;property id=&quot;20148&quot; value=&quot;5&quot;/&gt;&lt;property id=&quot;20300&quot; value=&quot;Diapositive 14&quot;/&gt;&lt;property id=&quot;20307&quot; value=&quot;270&quot;/&gt;&lt;/object&gt;&lt;object type=&quot;3&quot; unique_id=&quot;10843&quot;&gt;&lt;property id=&quot;20148&quot; value=&quot;5&quot;/&gt;&lt;property id=&quot;20300&quot; value=&quot;Diapositive 15&quot;/&gt;&lt;property id=&quot;20307&quot; value=&quot;271&quot;/&gt;&lt;/object&gt;&lt;/object&gt;&lt;/object&gt;&lt;/database&gt;"/>
  <p:tag name="ISPRING_RESOURCE_PATHS_HASH_2" val="eeb72da5b8e43a66d7cbcb1749f63a0d0ba8d6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906</TotalTime>
  <Words>994</Words>
  <Application>Microsoft Office PowerPoint</Application>
  <PresentationFormat>Grand écran</PresentationFormat>
  <Paragraphs>88</Paragraphs>
  <Slides>21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Century Gothic</vt:lpstr>
      <vt:lpstr>Gill Sans MT</vt:lpstr>
      <vt:lpstr>Lucida Calligraphy</vt:lpstr>
      <vt:lpstr>Söhne</vt:lpstr>
      <vt:lpstr>Wingdings</vt:lpstr>
      <vt:lpstr>Wingdings 3</vt:lpstr>
      <vt:lpstr>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stephane piglia</dc:creator>
  <cp:lastModifiedBy>stephane piglia</cp:lastModifiedBy>
  <cp:revision>50</cp:revision>
  <dcterms:created xsi:type="dcterms:W3CDTF">2023-01-24T17:10:22Z</dcterms:created>
  <dcterms:modified xsi:type="dcterms:W3CDTF">2024-10-09T12:08:46Z</dcterms:modified>
</cp:coreProperties>
</file>